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6"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3" r:id="rId21"/>
    <p:sldId id="278" r:id="rId22"/>
    <p:sldId id="274"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25A849-B060-48AE-B8AF-11739CA01D07}" type="datetimeFigureOut">
              <a:rPr lang="fa-IR" smtClean="0"/>
              <a:t>07/01/1447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A77C1EB-8689-4CA5-A1CD-6E27D247CEB4}" type="slidenum">
              <a:rPr lang="fa-IR" smtClean="0"/>
              <a:t>‹#›</a:t>
            </a:fld>
            <a:endParaRPr lang="fa-IR"/>
          </a:p>
        </p:txBody>
      </p:sp>
    </p:spTree>
    <p:extLst>
      <p:ext uri="{BB962C8B-B14F-4D97-AF65-F5344CB8AC3E}">
        <p14:creationId xmlns:p14="http://schemas.microsoft.com/office/powerpoint/2010/main" val="186241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5A849-B060-48AE-B8AF-11739CA01D07}" type="datetimeFigureOut">
              <a:rPr lang="fa-IR" smtClean="0"/>
              <a:t>07/01/1447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206281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5A849-B060-48AE-B8AF-11739CA01D07}" type="datetimeFigureOut">
              <a:rPr lang="fa-IR" smtClean="0"/>
              <a:t>07/01/1447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26609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25A849-B060-48AE-B8AF-11739CA01D07}" type="datetimeFigureOut">
              <a:rPr lang="fa-IR" smtClean="0"/>
              <a:t>07/01/1447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59234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025A849-B060-48AE-B8AF-11739CA01D07}" type="datetimeFigureOut">
              <a:rPr lang="fa-IR" smtClean="0"/>
              <a:t>07/01/1447</a:t>
            </a:fld>
            <a:endParaRPr lang="fa-IR"/>
          </a:p>
        </p:txBody>
      </p:sp>
      <p:sp>
        <p:nvSpPr>
          <p:cNvPr id="5" name="Footer Placeholder 4"/>
          <p:cNvSpPr>
            <a:spLocks noGrp="1"/>
          </p:cNvSpPr>
          <p:nvPr>
            <p:ph type="ftr" sz="quarter" idx="11"/>
          </p:nvPr>
        </p:nvSpPr>
        <p:spPr>
          <a:xfrm>
            <a:off x="2182708" y="6272784"/>
            <a:ext cx="6327648" cy="365125"/>
          </a:xfrm>
        </p:spPr>
        <p:txBody>
          <a:bodyPr/>
          <a:lstStyle/>
          <a:p>
            <a:endParaRPr lang="fa-I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A77C1EB-8689-4CA5-A1CD-6E27D247CEB4}" type="slidenum">
              <a:rPr lang="fa-IR" smtClean="0"/>
              <a:t>‹#›</a:t>
            </a:fld>
            <a:endParaRPr lang="fa-IR"/>
          </a:p>
        </p:txBody>
      </p:sp>
    </p:spTree>
    <p:extLst>
      <p:ext uri="{BB962C8B-B14F-4D97-AF65-F5344CB8AC3E}">
        <p14:creationId xmlns:p14="http://schemas.microsoft.com/office/powerpoint/2010/main" val="128430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25A849-B060-48AE-B8AF-11739CA01D07}" type="datetimeFigureOut">
              <a:rPr lang="fa-IR" smtClean="0"/>
              <a:t>07/01/1447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395960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25A849-B060-48AE-B8AF-11739CA01D07}" type="datetimeFigureOut">
              <a:rPr lang="fa-IR" smtClean="0"/>
              <a:t>07/01/1447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193579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25A849-B060-48AE-B8AF-11739CA01D07}" type="datetimeFigureOut">
              <a:rPr lang="fa-IR" smtClean="0"/>
              <a:t>07/01/1447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62915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5A849-B060-48AE-B8AF-11739CA01D07}" type="datetimeFigureOut">
              <a:rPr lang="fa-IR" smtClean="0"/>
              <a:t>07/01/1447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128532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25A849-B060-48AE-B8AF-11739CA01D07}" type="datetimeFigureOut">
              <a:rPr lang="fa-IR" smtClean="0"/>
              <a:t>07/01/1447</a:t>
            </a:fld>
            <a:endParaRPr lang="fa-IR"/>
          </a:p>
        </p:txBody>
      </p:sp>
      <p:sp>
        <p:nvSpPr>
          <p:cNvPr id="6" name="Footer Placeholder 5"/>
          <p:cNvSpPr>
            <a:spLocks noGrp="1"/>
          </p:cNvSpPr>
          <p:nvPr>
            <p:ph type="ftr" sz="quarter" idx="11"/>
          </p:nvPr>
        </p:nvSpPr>
        <p:spPr/>
        <p:txBody>
          <a:bodyPr/>
          <a:lstStyle/>
          <a:p>
            <a:endParaRPr lang="fa-I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5144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25A849-B060-48AE-B8AF-11739CA01D07}" type="datetimeFigureOut">
              <a:rPr lang="fa-IR" smtClean="0"/>
              <a:t>07/01/1447</a:t>
            </a:fld>
            <a:endParaRPr lang="fa-I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A77C1EB-8689-4CA5-A1CD-6E27D247CEB4}" type="slidenum">
              <a:rPr lang="fa-IR" smtClean="0"/>
              <a:t>‹#›</a:t>
            </a:fld>
            <a:endParaRPr lang="fa-IR"/>
          </a:p>
        </p:txBody>
      </p:sp>
    </p:spTree>
    <p:extLst>
      <p:ext uri="{BB962C8B-B14F-4D97-AF65-F5344CB8AC3E}">
        <p14:creationId xmlns:p14="http://schemas.microsoft.com/office/powerpoint/2010/main" val="286818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025A849-B060-48AE-B8AF-11739CA01D07}" type="datetimeFigureOut">
              <a:rPr lang="fa-IR" smtClean="0"/>
              <a:t>07/01/1447</a:t>
            </a:fld>
            <a:endParaRPr lang="fa-I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a-I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A77C1EB-8689-4CA5-A1CD-6E27D247CEB4}" type="slidenum">
              <a:rPr lang="fa-IR" smtClean="0"/>
              <a:t>‹#›</a:t>
            </a:fld>
            <a:endParaRPr lang="fa-IR"/>
          </a:p>
        </p:txBody>
      </p:sp>
    </p:spTree>
    <p:extLst>
      <p:ext uri="{BB962C8B-B14F-4D97-AF65-F5344CB8AC3E}">
        <p14:creationId xmlns:p14="http://schemas.microsoft.com/office/powerpoint/2010/main" val="24271690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0FE3E-FC35-480B-AE5B-3F00E602A41C}"/>
              </a:ext>
            </a:extLst>
          </p:cNvPr>
          <p:cNvSpPr>
            <a:spLocks noGrp="1"/>
          </p:cNvSpPr>
          <p:nvPr>
            <p:ph type="ctrTitle"/>
          </p:nvPr>
        </p:nvSpPr>
        <p:spPr>
          <a:xfrm>
            <a:off x="816668" y="268448"/>
            <a:ext cx="9966960" cy="5390820"/>
          </a:xfrm>
        </p:spPr>
        <p:txBody>
          <a:bodyPr/>
          <a:lstStyle/>
          <a:p>
            <a:pPr algn="ctr"/>
            <a:r>
              <a:rPr lang="fa-IR" sz="8800" b="1" dirty="0">
                <a:cs typeface="B Titr" panose="00000700000000000000" pitchFamily="2" charset="-78"/>
              </a:rPr>
              <a:t>تب مالت</a:t>
            </a:r>
            <a:br>
              <a:rPr lang="fa-IR" sz="8800" b="1" dirty="0">
                <a:cs typeface="B Titr" panose="00000700000000000000" pitchFamily="2" charset="-78"/>
              </a:rPr>
            </a:br>
            <a:r>
              <a:rPr lang="fa-IR" sz="8800" b="1" dirty="0">
                <a:cs typeface="B Titr" panose="00000700000000000000" pitchFamily="2" charset="-78"/>
              </a:rPr>
              <a:t>(</a:t>
            </a:r>
            <a:r>
              <a:rPr lang="fa-IR" sz="7200" b="1" dirty="0">
                <a:cs typeface="B Titr" panose="00000700000000000000" pitchFamily="2" charset="-78"/>
              </a:rPr>
              <a:t>بیماری هزار چهره )</a:t>
            </a:r>
            <a:endParaRPr lang="fa-IR" sz="8800" b="1" dirty="0">
              <a:cs typeface="B Titr" panose="00000700000000000000" pitchFamily="2" charset="-78"/>
            </a:endParaRPr>
          </a:p>
        </p:txBody>
      </p:sp>
      <p:sp>
        <p:nvSpPr>
          <p:cNvPr id="3" name="Subtitle 2">
            <a:extLst>
              <a:ext uri="{FF2B5EF4-FFF2-40B4-BE49-F238E27FC236}">
                <a16:creationId xmlns:a16="http://schemas.microsoft.com/office/drawing/2014/main" id="{6AC18D06-621F-4CDC-8923-76C3BEB2D525}"/>
              </a:ext>
            </a:extLst>
          </p:cNvPr>
          <p:cNvSpPr>
            <a:spLocks noGrp="1"/>
          </p:cNvSpPr>
          <p:nvPr>
            <p:ph type="subTitle" idx="1"/>
          </p:nvPr>
        </p:nvSpPr>
        <p:spPr/>
        <p:txBody>
          <a:bodyPr>
            <a:normAutofit/>
          </a:bodyPr>
          <a:lstStyle/>
          <a:p>
            <a:pPr algn="ctr"/>
            <a:r>
              <a:rPr lang="fa-IR" sz="2400" b="1" dirty="0"/>
              <a:t>شبکه بهداشت و درمان شهرستان فومن </a:t>
            </a:r>
          </a:p>
          <a:p>
            <a:pPr algn="ctr"/>
            <a:r>
              <a:rPr lang="fa-IR" sz="2400" b="1" dirty="0"/>
              <a:t>واحد پیشگیری و مبارزه با بیماریهای واگیر </a:t>
            </a:r>
          </a:p>
        </p:txBody>
      </p:sp>
    </p:spTree>
    <p:extLst>
      <p:ext uri="{BB962C8B-B14F-4D97-AF65-F5344CB8AC3E}">
        <p14:creationId xmlns:p14="http://schemas.microsoft.com/office/powerpoint/2010/main" val="68446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3075-14EA-4B2C-A56F-4293E63C793C}"/>
              </a:ext>
            </a:extLst>
          </p:cNvPr>
          <p:cNvSpPr>
            <a:spLocks noGrp="1"/>
          </p:cNvSpPr>
          <p:nvPr>
            <p:ph type="title"/>
          </p:nvPr>
        </p:nvSpPr>
        <p:spPr>
          <a:xfrm>
            <a:off x="1069848" y="484632"/>
            <a:ext cx="10058400" cy="2300513"/>
          </a:xfrm>
        </p:spPr>
        <p:txBody>
          <a:bodyPr>
            <a:normAutofit/>
          </a:bodyPr>
          <a:lstStyle/>
          <a:p>
            <a:pPr algn="r"/>
            <a:r>
              <a:rPr lang="fa-IR" sz="4000" dirty="0">
                <a:cs typeface="B Titr" panose="00000700000000000000" pitchFamily="2" charset="-78"/>
              </a:rPr>
              <a:t>بروسلا کنیس</a:t>
            </a:r>
          </a:p>
        </p:txBody>
      </p:sp>
      <p:sp>
        <p:nvSpPr>
          <p:cNvPr id="3" name="Content Placeholder 2">
            <a:extLst>
              <a:ext uri="{FF2B5EF4-FFF2-40B4-BE49-F238E27FC236}">
                <a16:creationId xmlns:a16="http://schemas.microsoft.com/office/drawing/2014/main" id="{DEC371ED-52E4-44A3-A898-FFBA8927B299}"/>
              </a:ext>
            </a:extLst>
          </p:cNvPr>
          <p:cNvSpPr>
            <a:spLocks noGrp="1"/>
          </p:cNvSpPr>
          <p:nvPr>
            <p:ph idx="1"/>
          </p:nvPr>
        </p:nvSpPr>
        <p:spPr>
          <a:xfrm>
            <a:off x="1069848" y="2684476"/>
            <a:ext cx="10058400" cy="3487723"/>
          </a:xfrm>
        </p:spPr>
        <p:txBody>
          <a:bodyPr>
            <a:normAutofit/>
          </a:bodyPr>
          <a:lstStyle/>
          <a:p>
            <a:r>
              <a:rPr lang="fa-IR" sz="2400" dirty="0"/>
              <a:t>میزبان اختصاصی بروسلا کنیس سگ می باشد .</a:t>
            </a:r>
          </a:p>
          <a:p>
            <a:pPr marL="0" indent="0">
              <a:buNone/>
            </a:pPr>
            <a:endParaRPr lang="fa-IR" sz="2400" dirty="0"/>
          </a:p>
          <a:p>
            <a:r>
              <a:rPr lang="fa-IR" sz="2400" dirty="0"/>
              <a:t> قدرت بیماریزایی کمی برای انسان دارد.</a:t>
            </a:r>
          </a:p>
          <a:p>
            <a:endParaRPr lang="fa-IR" sz="2400" dirty="0"/>
          </a:p>
          <a:p>
            <a:r>
              <a:rPr lang="fa-IR" sz="2400" dirty="0"/>
              <a:t>عفونتهای بدون علامت انسان در نواحی که بیماری در سگ شایع است، متداول میباشد.</a:t>
            </a:r>
          </a:p>
        </p:txBody>
      </p:sp>
      <p:pic>
        <p:nvPicPr>
          <p:cNvPr id="4" name="Picture 3">
            <a:extLst>
              <a:ext uri="{FF2B5EF4-FFF2-40B4-BE49-F238E27FC236}">
                <a16:creationId xmlns:a16="http://schemas.microsoft.com/office/drawing/2014/main" id="{6E59F831-CEDD-40BD-AEB3-485550FC97BA}"/>
              </a:ext>
            </a:extLst>
          </p:cNvPr>
          <p:cNvPicPr>
            <a:picLocks noChangeAspect="1"/>
          </p:cNvPicPr>
          <p:nvPr/>
        </p:nvPicPr>
        <p:blipFill>
          <a:blip r:embed="rId2"/>
          <a:stretch>
            <a:fillRect/>
          </a:stretch>
        </p:blipFill>
        <p:spPr>
          <a:xfrm>
            <a:off x="1677800" y="2785145"/>
            <a:ext cx="3511514" cy="1568741"/>
          </a:xfrm>
          <a:prstGeom prst="rect">
            <a:avLst/>
          </a:prstGeom>
        </p:spPr>
      </p:pic>
    </p:spTree>
    <p:extLst>
      <p:ext uri="{BB962C8B-B14F-4D97-AF65-F5344CB8AC3E}">
        <p14:creationId xmlns:p14="http://schemas.microsoft.com/office/powerpoint/2010/main" val="28584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856934-F62C-42EC-8AF2-AA028FF0D30D}"/>
              </a:ext>
            </a:extLst>
          </p:cNvPr>
          <p:cNvSpPr>
            <a:spLocks noGrp="1"/>
          </p:cNvSpPr>
          <p:nvPr>
            <p:ph idx="1"/>
          </p:nvPr>
        </p:nvSpPr>
        <p:spPr>
          <a:xfrm>
            <a:off x="1069848" y="629174"/>
            <a:ext cx="10058400" cy="5543026"/>
          </a:xfrm>
        </p:spPr>
        <p:txBody>
          <a:bodyPr/>
          <a:lstStyle/>
          <a:p>
            <a:pPr marL="0" indent="0">
              <a:buNone/>
            </a:pPr>
            <a:r>
              <a:rPr lang="fa-IR" sz="2800" dirty="0">
                <a:cs typeface="B Titr" panose="00000700000000000000" pitchFamily="2" charset="-78"/>
              </a:rPr>
              <a:t>بروسلا اوویس</a:t>
            </a:r>
          </a:p>
          <a:p>
            <a:pPr marL="0" indent="0">
              <a:buNone/>
            </a:pPr>
            <a:r>
              <a:rPr lang="fa-IR" dirty="0"/>
              <a:t> میزبان اصلی آن گوسفند است و بیماریزایی آن برای انسان شناخته نشده است.</a:t>
            </a:r>
          </a:p>
          <a:p>
            <a:pPr marL="0" indent="0">
              <a:buNone/>
            </a:pPr>
            <a:r>
              <a:rPr lang="fa-IR" sz="2800" dirty="0">
                <a:cs typeface="B Titr" panose="00000700000000000000" pitchFamily="2" charset="-78"/>
              </a:rPr>
              <a:t>بروسلا نئوتومه</a:t>
            </a:r>
          </a:p>
          <a:p>
            <a:pPr marL="0" indent="0">
              <a:buNone/>
            </a:pPr>
            <a:r>
              <a:rPr lang="fa-IR" dirty="0"/>
              <a:t>درموش صحرایی و یک منطقه جغرافیایی در آمریکا شناسایی شده است.</a:t>
            </a:r>
          </a:p>
          <a:p>
            <a:pPr marL="0" indent="0">
              <a:buNone/>
            </a:pPr>
            <a:r>
              <a:rPr lang="fa-IR" sz="2400" dirty="0"/>
              <a:t> </a:t>
            </a:r>
            <a:r>
              <a:rPr lang="fa-IR" sz="2400" dirty="0">
                <a:cs typeface="B Titr" panose="00000700000000000000" pitchFamily="2" charset="-78"/>
              </a:rPr>
              <a:t>بروسلا ماریس</a:t>
            </a:r>
          </a:p>
          <a:p>
            <a:pPr marL="0" indent="0">
              <a:buNone/>
            </a:pPr>
            <a:r>
              <a:rPr lang="fa-IR" dirty="0"/>
              <a:t>در سال 1994 از لاشه های پستانداران دریایی در سواحل اسکاتلند و یک دلفین در کالیفرنیا جدا گردید. </a:t>
            </a:r>
          </a:p>
          <a:p>
            <a:pPr marL="0" indent="0">
              <a:buNone/>
            </a:pPr>
            <a:r>
              <a:rPr lang="fa-IR" dirty="0"/>
              <a:t>شواهد مؤید آن است که این باکتری قادر به ایجاد بیماری در انسان میباشد از این رو بایستی به عنوان عوامل بالقوه عفونت در بیمارانی با تاریخچه تماس با پستانداران دریایی یا نسوج آنها درنظرگرفته شود</a:t>
            </a:r>
          </a:p>
        </p:txBody>
      </p:sp>
    </p:spTree>
    <p:extLst>
      <p:ext uri="{BB962C8B-B14F-4D97-AF65-F5344CB8AC3E}">
        <p14:creationId xmlns:p14="http://schemas.microsoft.com/office/powerpoint/2010/main" val="1468147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B1C16-822C-47D9-978A-FC3D5CBB46DD}"/>
              </a:ext>
            </a:extLst>
          </p:cNvPr>
          <p:cNvSpPr>
            <a:spLocks noGrp="1"/>
          </p:cNvSpPr>
          <p:nvPr>
            <p:ph idx="1"/>
          </p:nvPr>
        </p:nvSpPr>
        <p:spPr>
          <a:xfrm>
            <a:off x="1069848" y="511728"/>
            <a:ext cx="10058400" cy="5660472"/>
          </a:xfrm>
        </p:spPr>
        <p:txBody>
          <a:bodyPr>
            <a:normAutofit/>
          </a:bodyPr>
          <a:lstStyle/>
          <a:p>
            <a:pPr marL="0" indent="0">
              <a:buNone/>
            </a:pPr>
            <a:endParaRPr lang="fa-IR" sz="4800" dirty="0"/>
          </a:p>
          <a:p>
            <a:pPr marL="0" indent="0">
              <a:buNone/>
            </a:pPr>
            <a:endParaRPr lang="fa-IR" sz="4800" dirty="0"/>
          </a:p>
          <a:p>
            <a:pPr marL="0" indent="0" algn="ctr">
              <a:buNone/>
            </a:pPr>
            <a:r>
              <a:rPr lang="fa-IR" sz="8000" dirty="0">
                <a:solidFill>
                  <a:schemeClr val="accent1">
                    <a:lumMod val="50000"/>
                  </a:schemeClr>
                </a:solidFill>
                <a:cs typeface="B Titr" panose="00000700000000000000" pitchFamily="2" charset="-78"/>
              </a:rPr>
              <a:t>نوع غالب بروسلا در ایران</a:t>
            </a:r>
          </a:p>
          <a:p>
            <a:pPr marL="0" indent="0" algn="ctr">
              <a:buNone/>
            </a:pPr>
            <a:r>
              <a:rPr lang="fa-IR" sz="8000" dirty="0">
                <a:solidFill>
                  <a:schemeClr val="accent1">
                    <a:lumMod val="50000"/>
                  </a:schemeClr>
                </a:solidFill>
                <a:cs typeface="B Titr" panose="00000700000000000000" pitchFamily="2" charset="-78"/>
              </a:rPr>
              <a:t> بروسلا ملی تنسیس</a:t>
            </a:r>
          </a:p>
          <a:p>
            <a:pPr marL="0" indent="0" algn="ctr">
              <a:buNone/>
            </a:pPr>
            <a:r>
              <a:rPr lang="fa-IR" sz="3600" dirty="0">
                <a:solidFill>
                  <a:schemeClr val="accent1">
                    <a:lumMod val="50000"/>
                  </a:schemeClr>
                </a:solidFill>
                <a:cs typeface="B Titr" panose="00000700000000000000" pitchFamily="2" charset="-78"/>
              </a:rPr>
              <a:t>(</a:t>
            </a:r>
            <a:r>
              <a:rPr lang="fa-IR" sz="3200" dirty="0">
                <a:solidFill>
                  <a:schemeClr val="accent1">
                    <a:lumMod val="50000"/>
                  </a:schemeClr>
                </a:solidFill>
                <a:cs typeface="B Titr" panose="00000700000000000000" pitchFamily="2" charset="-78"/>
              </a:rPr>
              <a:t>مهاجم ترین و بیماری زا ترین)</a:t>
            </a:r>
            <a:endParaRPr lang="fa-IR" sz="4000"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81836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DA1-5C9E-49DD-AF36-4999E54D9045}"/>
              </a:ext>
            </a:extLst>
          </p:cNvPr>
          <p:cNvSpPr>
            <a:spLocks noGrp="1"/>
          </p:cNvSpPr>
          <p:nvPr>
            <p:ph type="title"/>
          </p:nvPr>
        </p:nvSpPr>
        <p:spPr/>
        <p:txBody>
          <a:bodyPr>
            <a:normAutofit/>
          </a:bodyPr>
          <a:lstStyle/>
          <a:p>
            <a:pPr algn="r"/>
            <a:r>
              <a:rPr lang="fa-IR" sz="4000" b="1" dirty="0">
                <a:solidFill>
                  <a:srgbClr val="C00000"/>
                </a:solidFill>
                <a:cs typeface="B Titr" panose="00000700000000000000" pitchFamily="2" charset="-78"/>
              </a:rPr>
              <a:t>راه های سرایت بیماری  </a:t>
            </a:r>
          </a:p>
        </p:txBody>
      </p:sp>
      <p:sp>
        <p:nvSpPr>
          <p:cNvPr id="3" name="Content Placeholder 2">
            <a:extLst>
              <a:ext uri="{FF2B5EF4-FFF2-40B4-BE49-F238E27FC236}">
                <a16:creationId xmlns:a16="http://schemas.microsoft.com/office/drawing/2014/main" id="{74E8DB7F-39BD-48F7-9954-AAAF057CDD2E}"/>
              </a:ext>
            </a:extLst>
          </p:cNvPr>
          <p:cNvSpPr>
            <a:spLocks noGrp="1"/>
          </p:cNvSpPr>
          <p:nvPr>
            <p:ph idx="1"/>
          </p:nvPr>
        </p:nvSpPr>
        <p:spPr>
          <a:xfrm>
            <a:off x="2885812" y="2121408"/>
            <a:ext cx="8242435" cy="4050792"/>
          </a:xfrm>
        </p:spPr>
        <p:txBody>
          <a:bodyPr/>
          <a:lstStyle/>
          <a:p>
            <a:pPr marL="0" indent="0">
              <a:buNone/>
            </a:pPr>
            <a:r>
              <a:rPr lang="fa-IR" dirty="0">
                <a:latin typeface="Arial" panose="020B0604020202020204" pitchFamily="34" charset="0"/>
                <a:cs typeface="Arial" panose="020B0604020202020204" pitchFamily="34" charset="0"/>
              </a:rPr>
              <a:t> 1-تماس مستقیم از راه ملتحمه چشم (کونژنکتیو)، یا از طریق تماس خراشها و جراحات پوست با ترشحات، مواد دفعی، یا بافتهای حیوانات آلوده یا اشیاء آغشته به ترشحات عفونی. </a:t>
            </a:r>
          </a:p>
          <a:p>
            <a:pPr marL="0" indent="0">
              <a:buNone/>
            </a:pPr>
            <a:r>
              <a:rPr lang="fa-IR" dirty="0">
                <a:latin typeface="Arial" panose="020B0604020202020204" pitchFamily="34" charset="0"/>
                <a:cs typeface="Arial" panose="020B0604020202020204" pitchFamily="34" charset="0"/>
              </a:rPr>
              <a:t>2-مصـرف بافتها، مواد غذایی یا مایعات حـاوی باکتری ً پنیر تازه، خامه و سرشیر، موارد بروسلوز انسانی بروسلا مانند: </a:t>
            </a:r>
          </a:p>
          <a:p>
            <a:pPr marL="0" indent="0">
              <a:buNone/>
            </a:pPr>
            <a:r>
              <a:rPr lang="fa-IR" dirty="0">
                <a:latin typeface="Arial" panose="020B0604020202020204" pitchFamily="34" charset="0"/>
                <a:cs typeface="Arial" panose="020B0604020202020204" pitchFamily="34" charset="0"/>
              </a:rPr>
              <a:t>شیرخام و فرآوردههای لبنی آلوده خصوصا ناشی از گوشت و فرآوردههای آن کمتر از استفاده از فرآوردههای لبنی آلوده میباشد. با این وجود گوشت، اعضاء و خون تمامی انواع حیوانات ممکن است حاوی بروسلا باشد. </a:t>
            </a:r>
          </a:p>
          <a:p>
            <a:pPr marL="0" indent="0">
              <a:buNone/>
            </a:pPr>
            <a:r>
              <a:rPr lang="fa-IR" dirty="0">
                <a:latin typeface="Arial" panose="020B0604020202020204" pitchFamily="34" charset="0"/>
                <a:cs typeface="Arial" panose="020B0604020202020204" pitchFamily="34" charset="0"/>
              </a:rPr>
              <a:t>3-انتقال تنفسی از طریق استنشاق ذرات عفونی معلق در آغل، اصطبل و آزمایشگاه: </a:t>
            </a:r>
          </a:p>
          <a:p>
            <a:pPr marL="0" indent="0">
              <a:buNone/>
            </a:pPr>
            <a:r>
              <a:rPr lang="fa-IR" dirty="0">
                <a:latin typeface="Arial" panose="020B0604020202020204" pitchFamily="34" charset="0"/>
                <a:cs typeface="Arial" panose="020B0604020202020204" pitchFamily="34" charset="0"/>
              </a:rPr>
              <a:t>انتقال بروسلوز از انسان به انسان بسیار نادر است.تلقیح مصنوعی، واکسیناسیون و نمونه برداری از خون در 5 برنامه های خونگیری از گاو به موارد متعدد بروسلوز در بین دامپزشکان و تکنسینها منجرشده است</a:t>
            </a:r>
            <a:r>
              <a:rPr lang="fa-IR" dirty="0"/>
              <a:t>. </a:t>
            </a:r>
          </a:p>
        </p:txBody>
      </p:sp>
      <p:pic>
        <p:nvPicPr>
          <p:cNvPr id="4" name="Picture 3">
            <a:extLst>
              <a:ext uri="{FF2B5EF4-FFF2-40B4-BE49-F238E27FC236}">
                <a16:creationId xmlns:a16="http://schemas.microsoft.com/office/drawing/2014/main" id="{B14EF5A4-6674-4AC8-B8D6-E4F91A2F595D}"/>
              </a:ext>
            </a:extLst>
          </p:cNvPr>
          <p:cNvPicPr>
            <a:picLocks noChangeAspect="1"/>
          </p:cNvPicPr>
          <p:nvPr/>
        </p:nvPicPr>
        <p:blipFill>
          <a:blip r:embed="rId2"/>
          <a:stretch>
            <a:fillRect/>
          </a:stretch>
        </p:blipFill>
        <p:spPr>
          <a:xfrm>
            <a:off x="570450" y="1914030"/>
            <a:ext cx="2122415" cy="1609345"/>
          </a:xfrm>
          <a:prstGeom prst="rect">
            <a:avLst/>
          </a:prstGeom>
        </p:spPr>
      </p:pic>
      <p:pic>
        <p:nvPicPr>
          <p:cNvPr id="5" name="Picture 2">
            <a:extLst>
              <a:ext uri="{FF2B5EF4-FFF2-40B4-BE49-F238E27FC236}">
                <a16:creationId xmlns:a16="http://schemas.microsoft.com/office/drawing/2014/main" id="{48EADD26-8C06-482D-BA5A-5B7EF2C02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36" y="3875714"/>
            <a:ext cx="2122415" cy="1367405"/>
          </a:xfrm>
          <a:prstGeom prst="rect">
            <a:avLst/>
          </a:prstGeom>
          <a:noFill/>
          <a:ln w="38100">
            <a:solidFill>
              <a:srgbClr val="F2D99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6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4AD8-7586-4861-BED9-A5BDFA13BB5C}"/>
              </a:ext>
            </a:extLst>
          </p:cNvPr>
          <p:cNvSpPr>
            <a:spLocks noGrp="1"/>
          </p:cNvSpPr>
          <p:nvPr>
            <p:ph type="title"/>
          </p:nvPr>
        </p:nvSpPr>
        <p:spPr>
          <a:xfrm>
            <a:off x="1069848" y="1048624"/>
            <a:ext cx="10058400" cy="562062"/>
          </a:xfrm>
        </p:spPr>
        <p:txBody>
          <a:bodyPr>
            <a:noAutofit/>
          </a:bodyPr>
          <a:lstStyle/>
          <a:p>
            <a:pPr algn="r"/>
            <a:r>
              <a:rPr lang="fa-IR" sz="4000" dirty="0">
                <a:solidFill>
                  <a:srgbClr val="C00000"/>
                </a:solidFill>
                <a:cs typeface="B Titr" panose="00000700000000000000" pitchFamily="2" charset="-78"/>
              </a:rPr>
              <a:t>دوره‌ نهفتگی:</a:t>
            </a:r>
            <a:br>
              <a:rPr lang="fa-IR" sz="4000" dirty="0">
                <a:solidFill>
                  <a:srgbClr val="C00000"/>
                </a:solidFill>
                <a:cs typeface="B Titr" panose="00000700000000000000" pitchFamily="2" charset="-78"/>
              </a:rPr>
            </a:br>
            <a:endParaRPr lang="fa-IR" sz="4000" dirty="0">
              <a:solidFill>
                <a:srgbClr val="C00000"/>
              </a:solidFill>
              <a:cs typeface="B Titr" panose="00000700000000000000" pitchFamily="2" charset="-78"/>
            </a:endParaRPr>
          </a:p>
        </p:txBody>
      </p:sp>
      <p:sp>
        <p:nvSpPr>
          <p:cNvPr id="3" name="Content Placeholder 2">
            <a:extLst>
              <a:ext uri="{FF2B5EF4-FFF2-40B4-BE49-F238E27FC236}">
                <a16:creationId xmlns:a16="http://schemas.microsoft.com/office/drawing/2014/main" id="{BB59D868-6E20-40D7-B34B-2F9AA68C7D00}"/>
              </a:ext>
            </a:extLst>
          </p:cNvPr>
          <p:cNvSpPr>
            <a:spLocks noGrp="1"/>
          </p:cNvSpPr>
          <p:nvPr>
            <p:ph idx="1"/>
          </p:nvPr>
        </p:nvSpPr>
        <p:spPr/>
        <p:txBody>
          <a:bodyPr/>
          <a:lstStyle/>
          <a:p>
            <a:r>
              <a:rPr lang="fa-IR" sz="2400" dirty="0">
                <a:latin typeface="Arial" panose="020B0604020202020204" pitchFamily="34" charset="0"/>
                <a:cs typeface="Arial" panose="020B0604020202020204" pitchFamily="34" charset="0"/>
              </a:rPr>
              <a:t>وقتی که </a:t>
            </a:r>
            <a:r>
              <a:rPr lang="fa-IR" sz="2400" dirty="0">
                <a:solidFill>
                  <a:srgbClr val="FF0000"/>
                </a:solidFill>
                <a:latin typeface="Arial" panose="020B0604020202020204" pitchFamily="34" charset="0"/>
                <a:cs typeface="Arial" panose="020B0604020202020204" pitchFamily="34" charset="0"/>
              </a:rPr>
              <a:t>برخورد با منبع عفونت مستمر</a:t>
            </a:r>
            <a:r>
              <a:rPr lang="fa-IR" sz="2400" dirty="0">
                <a:latin typeface="Arial" panose="020B0604020202020204" pitchFamily="34" charset="0"/>
                <a:cs typeface="Arial" panose="020B0604020202020204" pitchFamily="34" charset="0"/>
              </a:rPr>
              <a:t> باشد، چه از راه نوشیدن شیرخام و یا تماس شغلی، </a:t>
            </a:r>
            <a:r>
              <a:rPr lang="fa-IR" sz="2400" dirty="0">
                <a:solidFill>
                  <a:srgbClr val="FF0000"/>
                </a:solidFill>
                <a:latin typeface="Arial" panose="020B0604020202020204" pitchFamily="34" charset="0"/>
                <a:cs typeface="Arial" panose="020B0604020202020204" pitchFamily="34" charset="0"/>
              </a:rPr>
              <a:t>تعیین زمان دقیق آلودگی و لذا دوره نهفتگی مشکل خواهد بود.</a:t>
            </a:r>
          </a:p>
          <a:p>
            <a:r>
              <a:rPr lang="fa-IR" sz="2400" dirty="0">
                <a:latin typeface="Arial" panose="020B0604020202020204" pitchFamily="34" charset="0"/>
                <a:cs typeface="Arial" panose="020B0604020202020204" pitchFamily="34" charset="0"/>
              </a:rPr>
              <a:t> اما در مواردی که عفونت بدنبال یک تماس مشخص باشد، </a:t>
            </a:r>
            <a:r>
              <a:rPr lang="fa-IR" sz="2400" dirty="0">
                <a:solidFill>
                  <a:srgbClr val="FF0000"/>
                </a:solidFill>
                <a:latin typeface="Arial" panose="020B0604020202020204" pitchFamily="34" charset="0"/>
                <a:cs typeface="Arial" panose="020B0604020202020204" pitchFamily="34" charset="0"/>
              </a:rPr>
              <a:t>دوره نهفتگی اغلب بین 1 تا 3 هفته </a:t>
            </a:r>
            <a:r>
              <a:rPr lang="fa-IR" sz="2400" dirty="0">
                <a:latin typeface="Arial" panose="020B0604020202020204" pitchFamily="34" charset="0"/>
                <a:cs typeface="Arial" panose="020B0604020202020204" pitchFamily="34" charset="0"/>
              </a:rPr>
              <a:t>میباشد. گاهی اوقات بین 6 تا 17 ماه نیز گزارش شده است.</a:t>
            </a:r>
          </a:p>
          <a:p>
            <a:pPr marL="0" indent="0">
              <a:buNone/>
            </a:pPr>
            <a:r>
              <a:rPr lang="fa-IR" dirty="0"/>
              <a:t> </a:t>
            </a:r>
          </a:p>
        </p:txBody>
      </p:sp>
    </p:spTree>
    <p:extLst>
      <p:ext uri="{BB962C8B-B14F-4D97-AF65-F5344CB8AC3E}">
        <p14:creationId xmlns:p14="http://schemas.microsoft.com/office/powerpoint/2010/main" val="268069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5629-B8BD-4E9C-8415-9619764A55F1}"/>
              </a:ext>
            </a:extLst>
          </p:cNvPr>
          <p:cNvSpPr>
            <a:spLocks noGrp="1"/>
          </p:cNvSpPr>
          <p:nvPr>
            <p:ph type="title"/>
          </p:nvPr>
        </p:nvSpPr>
        <p:spPr/>
        <p:txBody>
          <a:bodyPr>
            <a:normAutofit/>
          </a:bodyPr>
          <a:lstStyle/>
          <a:p>
            <a:pPr algn="r"/>
            <a:r>
              <a:rPr lang="fa-IR" sz="4400" dirty="0">
                <a:solidFill>
                  <a:srgbClr val="C00000"/>
                </a:solidFill>
                <a:cs typeface="B Titr" panose="00000700000000000000" pitchFamily="2" charset="-78"/>
              </a:rPr>
              <a:t>علائم بیماری </a:t>
            </a:r>
          </a:p>
        </p:txBody>
      </p:sp>
      <p:sp>
        <p:nvSpPr>
          <p:cNvPr id="3" name="Content Placeholder 2">
            <a:extLst>
              <a:ext uri="{FF2B5EF4-FFF2-40B4-BE49-F238E27FC236}">
                <a16:creationId xmlns:a16="http://schemas.microsoft.com/office/drawing/2014/main" id="{2739C0D2-A24B-4AF3-98EE-95BD02CA14D5}"/>
              </a:ext>
            </a:extLst>
          </p:cNvPr>
          <p:cNvSpPr>
            <a:spLocks noGrp="1"/>
          </p:cNvSpPr>
          <p:nvPr>
            <p:ph idx="1"/>
          </p:nvPr>
        </p:nvSpPr>
        <p:spPr/>
        <p:txBody>
          <a:bodyPr>
            <a:normAutofit/>
          </a:bodyPr>
          <a:lstStyle/>
          <a:p>
            <a:pPr marL="0" indent="0">
              <a:buNone/>
            </a:pPr>
            <a:r>
              <a:rPr lang="fa-IR" dirty="0">
                <a:latin typeface="Arial" panose="020B0604020202020204" pitchFamily="34" charset="0"/>
                <a:cs typeface="Arial" panose="020B0604020202020204" pitchFamily="34" charset="0"/>
              </a:rPr>
              <a:t>بیماری به صورت </a:t>
            </a:r>
            <a:r>
              <a:rPr lang="fa-IR" u="sng" dirty="0">
                <a:latin typeface="Arial" panose="020B0604020202020204" pitchFamily="34" charset="0"/>
                <a:cs typeface="Arial" panose="020B0604020202020204" pitchFamily="34" charset="0"/>
              </a:rPr>
              <a:t>حاد یا موذیانه </a:t>
            </a:r>
            <a:r>
              <a:rPr lang="fa-IR" dirty="0">
                <a:latin typeface="Arial" panose="020B0604020202020204" pitchFamily="34" charset="0"/>
                <a:cs typeface="Arial" panose="020B0604020202020204" pitchFamily="34" charset="0"/>
              </a:rPr>
              <a:t>شروع شده و با </a:t>
            </a:r>
            <a:r>
              <a:rPr lang="fa-IR" u="sng" dirty="0">
                <a:latin typeface="Arial" panose="020B0604020202020204" pitchFamily="34" charset="0"/>
                <a:cs typeface="Arial" panose="020B0604020202020204" pitchFamily="34" charset="0"/>
              </a:rPr>
              <a:t>تب مداوم یا منظم </a:t>
            </a:r>
            <a:r>
              <a:rPr lang="fa-IR" dirty="0">
                <a:latin typeface="Arial" panose="020B0604020202020204" pitchFamily="34" charset="0"/>
                <a:cs typeface="Arial" panose="020B0604020202020204" pitchFamily="34" charset="0"/>
              </a:rPr>
              <a:t>با دوره های متناوب</a:t>
            </a:r>
            <a:r>
              <a:rPr lang="fa-IR" u="sng" dirty="0">
                <a:latin typeface="Arial" panose="020B0604020202020204" pitchFamily="34" charset="0"/>
                <a:cs typeface="Arial" panose="020B0604020202020204" pitchFamily="34" charset="0"/>
              </a:rPr>
              <a:t>، تعریق فراوان </a:t>
            </a:r>
            <a:r>
              <a:rPr lang="fa-IR" dirty="0">
                <a:latin typeface="Arial" panose="020B0604020202020204" pitchFamily="34" charset="0"/>
                <a:cs typeface="Arial" panose="020B0604020202020204" pitchFamily="34" charset="0"/>
              </a:rPr>
              <a:t>بخصوص در شب، </a:t>
            </a:r>
            <a:r>
              <a:rPr lang="fa-IR" u="sng" dirty="0">
                <a:latin typeface="Arial" panose="020B0604020202020204" pitchFamily="34" charset="0"/>
                <a:cs typeface="Arial" panose="020B0604020202020204" pitchFamily="34" charset="0"/>
              </a:rPr>
              <a:t>خستگی</a:t>
            </a:r>
            <a:r>
              <a:rPr lang="fa-IR" dirty="0">
                <a:latin typeface="Arial" panose="020B0604020202020204" pitchFamily="34" charset="0"/>
                <a:cs typeface="Arial" panose="020B0604020202020204" pitchFamily="34" charset="0"/>
              </a:rPr>
              <a:t>، </a:t>
            </a:r>
            <a:r>
              <a:rPr lang="fa-IR" u="sng" dirty="0">
                <a:latin typeface="Arial" panose="020B0604020202020204" pitchFamily="34" charset="0"/>
                <a:cs typeface="Arial" panose="020B0604020202020204" pitchFamily="34" charset="0"/>
              </a:rPr>
              <a:t>بی اشتهایی </a:t>
            </a:r>
            <a:r>
              <a:rPr lang="fa-IR" dirty="0">
                <a:latin typeface="Arial" panose="020B0604020202020204" pitchFamily="34" charset="0"/>
                <a:cs typeface="Arial" panose="020B0604020202020204" pitchFamily="34" charset="0"/>
              </a:rPr>
              <a:t>و </a:t>
            </a:r>
            <a:r>
              <a:rPr lang="fa-IR" u="sng" dirty="0">
                <a:latin typeface="Arial" panose="020B0604020202020204" pitchFamily="34" charset="0"/>
                <a:cs typeface="Arial" panose="020B0604020202020204" pitchFamily="34" charset="0"/>
              </a:rPr>
              <a:t>کاهش وزن</a:t>
            </a:r>
            <a:r>
              <a:rPr lang="fa-IR" dirty="0">
                <a:latin typeface="Arial" panose="020B0604020202020204" pitchFamily="34" charset="0"/>
                <a:cs typeface="Arial" panose="020B0604020202020204" pitchFamily="34" charset="0"/>
              </a:rPr>
              <a:t>، </a:t>
            </a:r>
            <a:r>
              <a:rPr lang="fa-IR" u="sng" dirty="0">
                <a:latin typeface="Arial" panose="020B0604020202020204" pitchFamily="34" charset="0"/>
                <a:cs typeface="Arial" panose="020B0604020202020204" pitchFamily="34" charset="0"/>
              </a:rPr>
              <a:t>سردرد</a:t>
            </a:r>
            <a:r>
              <a:rPr lang="fa-IR" dirty="0">
                <a:latin typeface="Arial" panose="020B0604020202020204" pitchFamily="34" charset="0"/>
                <a:cs typeface="Arial" panose="020B0604020202020204" pitchFamily="34" charset="0"/>
              </a:rPr>
              <a:t>، </a:t>
            </a:r>
            <a:r>
              <a:rPr lang="fa-IR" u="sng" dirty="0">
                <a:latin typeface="Arial" panose="020B0604020202020204" pitchFamily="34" charset="0"/>
                <a:cs typeface="Arial" panose="020B0604020202020204" pitchFamily="34" charset="0"/>
              </a:rPr>
              <a:t>درد عضلانی </a:t>
            </a:r>
            <a:r>
              <a:rPr lang="fa-IR" dirty="0">
                <a:latin typeface="Arial" panose="020B0604020202020204" pitchFamily="34" charset="0"/>
                <a:cs typeface="Arial" panose="020B0604020202020204" pitchFamily="34" charset="0"/>
              </a:rPr>
              <a:t>و </a:t>
            </a:r>
            <a:r>
              <a:rPr lang="fa-IR" u="sng" dirty="0">
                <a:latin typeface="Arial" panose="020B0604020202020204" pitchFamily="34" charset="0"/>
                <a:cs typeface="Arial" panose="020B0604020202020204" pitchFamily="34" charset="0"/>
              </a:rPr>
              <a:t>درد عمومی</a:t>
            </a:r>
            <a:r>
              <a:rPr lang="fa-IR" dirty="0">
                <a:latin typeface="Arial" panose="020B0604020202020204" pitchFamily="34" charset="0"/>
                <a:cs typeface="Arial" panose="020B0604020202020204" pitchFamily="34" charset="0"/>
              </a:rPr>
              <a:t> بدن تظاهر میکند. </a:t>
            </a:r>
          </a:p>
          <a:p>
            <a:pPr marL="0" indent="0">
              <a:buNone/>
            </a:pPr>
            <a:r>
              <a:rPr lang="fa-IR" dirty="0">
                <a:solidFill>
                  <a:srgbClr val="FF0000"/>
                </a:solidFill>
                <a:latin typeface="Arial" panose="020B0604020202020204" pitchFamily="34" charset="0"/>
                <a:cs typeface="Arial" panose="020B0604020202020204" pitchFamily="34" charset="0"/>
              </a:rPr>
              <a:t>علائم </a:t>
            </a:r>
            <a:r>
              <a:rPr lang="fa-IR" dirty="0">
                <a:latin typeface="Arial" panose="020B0604020202020204" pitchFamily="34" charset="0"/>
                <a:cs typeface="Arial" panose="020B0604020202020204" pitchFamily="34" charset="0"/>
              </a:rPr>
              <a:t>بیماری تا حد زیاد وابسته به </a:t>
            </a:r>
            <a:r>
              <a:rPr lang="fa-IR" dirty="0">
                <a:solidFill>
                  <a:srgbClr val="FF0000"/>
                </a:solidFill>
                <a:latin typeface="Arial" panose="020B0604020202020204" pitchFamily="34" charset="0"/>
                <a:cs typeface="Arial" panose="020B0604020202020204" pitchFamily="34" charset="0"/>
              </a:rPr>
              <a:t>نوع بروسلا </a:t>
            </a:r>
            <a:r>
              <a:rPr lang="fa-IR" dirty="0">
                <a:latin typeface="Arial" panose="020B0604020202020204" pitchFamily="34" charset="0"/>
                <a:cs typeface="Arial" panose="020B0604020202020204" pitchFamily="34" charset="0"/>
              </a:rPr>
              <a:t>است</a:t>
            </a:r>
          </a:p>
          <a:p>
            <a:pPr marL="0" indent="0">
              <a:buNone/>
            </a:pPr>
            <a:r>
              <a:rPr lang="fa-IR" dirty="0">
                <a:latin typeface="Arial" panose="020B0604020202020204" pitchFamily="34" charset="0"/>
                <a:cs typeface="Arial" panose="020B0604020202020204" pitchFamily="34" charset="0"/>
              </a:rPr>
              <a:t>بیماری بر اساس </a:t>
            </a:r>
            <a:r>
              <a:rPr lang="fa-IR" dirty="0">
                <a:solidFill>
                  <a:srgbClr val="FF0000"/>
                </a:solidFill>
                <a:latin typeface="Arial" panose="020B0604020202020204" pitchFamily="34" charset="0"/>
                <a:cs typeface="Arial" panose="020B0604020202020204" pitchFamily="34" charset="0"/>
              </a:rPr>
              <a:t>شدت</a:t>
            </a:r>
            <a:r>
              <a:rPr lang="fa-IR" dirty="0">
                <a:latin typeface="Arial" panose="020B0604020202020204" pitchFamily="34" charset="0"/>
                <a:cs typeface="Arial" panose="020B0604020202020204" pitchFamily="34" charset="0"/>
              </a:rPr>
              <a:t> به </a:t>
            </a:r>
            <a:r>
              <a:rPr lang="fa-IR" u="sng" dirty="0">
                <a:solidFill>
                  <a:srgbClr val="FF0000"/>
                </a:solidFill>
                <a:latin typeface="Arial" panose="020B0604020202020204" pitchFamily="34" charset="0"/>
                <a:cs typeface="Arial" panose="020B0604020202020204" pitchFamily="34" charset="0"/>
              </a:rPr>
              <a:t>اشکال حاد، تحت حاد، مزمن و موضعی </a:t>
            </a:r>
            <a:r>
              <a:rPr lang="fa-IR" dirty="0">
                <a:latin typeface="Arial" panose="020B0604020202020204" pitchFamily="34" charset="0"/>
                <a:cs typeface="Arial" panose="020B0604020202020204" pitchFamily="34" charset="0"/>
              </a:rPr>
              <a:t>بروز مینماید</a:t>
            </a:r>
          </a:p>
          <a:p>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53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17F620-4009-4FEB-B239-5F006D45C874}"/>
              </a:ext>
            </a:extLst>
          </p:cNvPr>
          <p:cNvSpPr>
            <a:spLocks noGrp="1"/>
          </p:cNvSpPr>
          <p:nvPr>
            <p:ph idx="1"/>
          </p:nvPr>
        </p:nvSpPr>
        <p:spPr>
          <a:xfrm>
            <a:off x="956345" y="788565"/>
            <a:ext cx="10486238" cy="5526248"/>
          </a:xfrm>
        </p:spPr>
        <p:txBody>
          <a:bodyPr>
            <a:normAutofit fontScale="92500" lnSpcReduction="10000"/>
          </a:bodyPr>
          <a:lstStyle/>
          <a:p>
            <a:pPr marL="0" indent="0">
              <a:buNone/>
            </a:pPr>
            <a:r>
              <a:rPr lang="fa-IR" sz="2600" dirty="0">
                <a:cs typeface="B Titr" panose="00000700000000000000" pitchFamily="2" charset="-78"/>
              </a:rPr>
              <a:t>نوع حاد : </a:t>
            </a:r>
          </a:p>
          <a:p>
            <a:pPr marL="0" indent="0">
              <a:buNone/>
            </a:pPr>
            <a:r>
              <a:rPr lang="fa-IR" b="1" dirty="0">
                <a:latin typeface="Arial" panose="020B0604020202020204" pitchFamily="34" charset="0"/>
                <a:cs typeface="Arial" panose="020B0604020202020204" pitchFamily="34" charset="0"/>
              </a:rPr>
              <a:t>در این شکل بیمار گرفتار لرز ناگهانی، درد عمومی بدن بخصوص درد پشت بوده و عرق شدید دارد. بیمار اشتهای خود را از دست داده و از ضعف و سستی شکایت دارد.</a:t>
            </a:r>
          </a:p>
          <a:p>
            <a:pPr marL="0" indent="0">
              <a:buNone/>
            </a:pPr>
            <a:r>
              <a:rPr lang="fa-IR" sz="2200" b="1" dirty="0">
                <a:cs typeface="B Titr" panose="00000700000000000000" pitchFamily="2" charset="-78"/>
              </a:rPr>
              <a:t>نوع تحت حاد:</a:t>
            </a:r>
          </a:p>
          <a:p>
            <a:pPr marL="0" indent="0">
              <a:buNone/>
            </a:pPr>
            <a:r>
              <a:rPr lang="fa-IR" b="1" dirty="0">
                <a:cs typeface="B Titr" panose="00000700000000000000" pitchFamily="2" charset="-78"/>
              </a:rPr>
              <a:t> </a:t>
            </a:r>
            <a:r>
              <a:rPr lang="fa-IR" b="1" dirty="0">
                <a:latin typeface="Arial" panose="020B0604020202020204" pitchFamily="34" charset="0"/>
                <a:cs typeface="Arial" panose="020B0604020202020204" pitchFamily="34" charset="0"/>
              </a:rPr>
              <a:t>اغلب اوقات حالت تب دار اولیه وجود نداشته و آغاز آن بی سروصدا میباشد ولی گاهی بدنبال مرحله تبدار حاد شروع میشود. شکایت اصلی بیمار از ضعف و خستگی است.</a:t>
            </a:r>
          </a:p>
          <a:p>
            <a:pPr marL="0" indent="0">
              <a:buNone/>
            </a:pPr>
            <a:r>
              <a:rPr lang="fa-IR" sz="2600" b="1" dirty="0">
                <a:cs typeface="B Titr" panose="00000700000000000000" pitchFamily="2" charset="-78"/>
              </a:rPr>
              <a:t>نوع مزمن :</a:t>
            </a:r>
          </a:p>
          <a:p>
            <a:pPr marL="0" indent="0">
              <a:buNone/>
            </a:pPr>
            <a:r>
              <a:rPr lang="fa-IR" b="1" dirty="0">
                <a:latin typeface="Arial" panose="020B0604020202020204" pitchFamily="34" charset="0"/>
                <a:cs typeface="Arial" panose="020B0604020202020204" pitchFamily="34" charset="0"/>
              </a:rPr>
              <a:t>علائم بعد از یک دوره تبدار برای سالها باقی میماند.</a:t>
            </a:r>
          </a:p>
          <a:p>
            <a:pPr marL="0" indent="0">
              <a:buNone/>
            </a:pPr>
            <a:r>
              <a:rPr lang="fa-IR" sz="2200" b="1" dirty="0">
                <a:cs typeface="B Titr" panose="00000700000000000000" pitchFamily="2" charset="-78"/>
              </a:rPr>
              <a:t>نوع لوکالیزه (موضعی):</a:t>
            </a:r>
          </a:p>
          <a:p>
            <a:pPr marL="0" indent="0">
              <a:buNone/>
            </a:pPr>
            <a:r>
              <a:rPr lang="fa-IR" b="1" dirty="0">
                <a:latin typeface="Arial" panose="020B0604020202020204" pitchFamily="34" charset="0"/>
                <a:cs typeface="Arial" panose="020B0604020202020204" pitchFamily="34" charset="0"/>
              </a:rPr>
              <a:t> باکتریهای بروسلوز میتوانند در اعضاء مختلف بدن ایجاد عفونت موضعی نمایند، شایعترین اعضاء مبتلا شامل استخوانها، مفاصل، سیستم اعصاب مرکزی</a:t>
            </a:r>
            <a:r>
              <a:rPr lang="en-US" b="1" dirty="0">
                <a:latin typeface="Arial" panose="020B0604020202020204" pitchFamily="34" charset="0"/>
                <a:cs typeface="Arial" panose="020B0604020202020204" pitchFamily="34" charset="0"/>
              </a:rPr>
              <a:t>، </a:t>
            </a:r>
            <a:r>
              <a:rPr lang="fa-IR" b="1" dirty="0">
                <a:latin typeface="Arial" panose="020B0604020202020204" pitchFamily="34" charset="0"/>
                <a:cs typeface="Arial" panose="020B0604020202020204" pitchFamily="34" charset="0"/>
              </a:rPr>
              <a:t>قلب، ریه، طحال، بیضه ها، کبد، کیسه صفرا، کلیه ها، پروستات و پوست میباشند. ممکن است عفونت موضعی بطور همزمان درچند محل نیز ایجاد شود، این شکل بیماری در اغلب موارد در ارتباط با نوع مزمن بیماری است، اگرچه به عنوان یکی از عوارض شکل حاد بیماری به دلیل بروسلا ملی تنسیس یا بروسلا سوئیس مطرح است.</a:t>
            </a:r>
          </a:p>
          <a:p>
            <a:pPr marL="0" indent="0">
              <a:buNone/>
            </a:pPr>
            <a:endParaRPr lang="fa-IR" dirty="0">
              <a:latin typeface="Arial" panose="020B0604020202020204" pitchFamily="34" charset="0"/>
              <a:cs typeface="Arial" panose="020B0604020202020204" pitchFamily="34" charset="0"/>
            </a:endParaRPr>
          </a:p>
          <a:p>
            <a:pPr marL="0" indent="0">
              <a:buNone/>
            </a:pPr>
            <a:r>
              <a:rPr lang="fa-IR" dirty="0"/>
              <a:t> </a:t>
            </a:r>
          </a:p>
          <a:p>
            <a:pPr marL="0" indent="0">
              <a:buNone/>
            </a:pPr>
            <a:endParaRPr lang="fa-IR" dirty="0"/>
          </a:p>
          <a:p>
            <a:endParaRPr lang="fa-IR" dirty="0"/>
          </a:p>
        </p:txBody>
      </p:sp>
    </p:spTree>
    <p:extLst>
      <p:ext uri="{BB962C8B-B14F-4D97-AF65-F5344CB8AC3E}">
        <p14:creationId xmlns:p14="http://schemas.microsoft.com/office/powerpoint/2010/main" val="391310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B15C-FFA9-4487-9C84-CC100F5F95A3}"/>
              </a:ext>
            </a:extLst>
          </p:cNvPr>
          <p:cNvSpPr>
            <a:spLocks noGrp="1"/>
          </p:cNvSpPr>
          <p:nvPr>
            <p:ph type="title"/>
          </p:nvPr>
        </p:nvSpPr>
        <p:spPr>
          <a:xfrm>
            <a:off x="1069848" y="512064"/>
            <a:ext cx="10058400" cy="1609344"/>
          </a:xfrm>
        </p:spPr>
        <p:txBody>
          <a:bodyPr>
            <a:normAutofit/>
          </a:bodyPr>
          <a:lstStyle/>
          <a:p>
            <a:pPr algn="r"/>
            <a:r>
              <a:rPr lang="fa-IR" sz="4000" dirty="0">
                <a:solidFill>
                  <a:srgbClr val="C00000"/>
                </a:solidFill>
                <a:cs typeface="B Titr" panose="00000700000000000000" pitchFamily="2" charset="-78"/>
              </a:rPr>
              <a:t>مراقبت بیماری</a:t>
            </a:r>
            <a:br>
              <a:rPr lang="fa-IR" sz="4000" dirty="0">
                <a:solidFill>
                  <a:srgbClr val="FF0000"/>
                </a:solidFill>
                <a:cs typeface="B Titr" panose="00000700000000000000" pitchFamily="2" charset="-78"/>
              </a:rPr>
            </a:br>
            <a:r>
              <a:rPr lang="fa-IR" sz="4000" dirty="0">
                <a:solidFill>
                  <a:srgbClr val="FF0000"/>
                </a:solidFill>
                <a:cs typeface="B Titr" panose="00000700000000000000" pitchFamily="2" charset="-78"/>
              </a:rPr>
              <a:t> </a:t>
            </a:r>
            <a:br>
              <a:rPr lang="fa-IR" sz="4000" dirty="0">
                <a:solidFill>
                  <a:schemeClr val="tx1"/>
                </a:solidFill>
                <a:cs typeface="B Titr" panose="00000700000000000000" pitchFamily="2" charset="-78"/>
              </a:rPr>
            </a:br>
            <a:r>
              <a:rPr lang="fa-IR" sz="2400" dirty="0"/>
              <a:t>مراقبت یک وسیله کلیدی برای مدیریت برنامه های پیشگیری و کنترل بیماری است</a:t>
            </a:r>
            <a:endParaRPr lang="fa-IR" sz="4000" dirty="0">
              <a:solidFill>
                <a:schemeClr val="tx1"/>
              </a:solidFill>
              <a:cs typeface="B Titr" panose="00000700000000000000" pitchFamily="2" charset="-78"/>
            </a:endParaRPr>
          </a:p>
        </p:txBody>
      </p:sp>
      <p:sp>
        <p:nvSpPr>
          <p:cNvPr id="3" name="Content Placeholder 2">
            <a:extLst>
              <a:ext uri="{FF2B5EF4-FFF2-40B4-BE49-F238E27FC236}">
                <a16:creationId xmlns:a16="http://schemas.microsoft.com/office/drawing/2014/main" id="{E1DC0940-752D-4441-AAA2-EAE10F81C256}"/>
              </a:ext>
            </a:extLst>
          </p:cNvPr>
          <p:cNvSpPr>
            <a:spLocks noGrp="1"/>
          </p:cNvSpPr>
          <p:nvPr>
            <p:ph idx="1"/>
          </p:nvPr>
        </p:nvSpPr>
        <p:spPr/>
        <p:txBody>
          <a:bodyPr/>
          <a:lstStyle/>
          <a:p>
            <a:pPr marL="0" indent="0">
              <a:buNone/>
            </a:pPr>
            <a:r>
              <a:rPr lang="fa-IR" b="1" dirty="0"/>
              <a:t>مورد مظنون:</a:t>
            </a:r>
          </a:p>
          <a:p>
            <a:pPr marL="0" indent="0">
              <a:buNone/>
            </a:pPr>
            <a:r>
              <a:rPr lang="fa-IR" dirty="0"/>
              <a:t> وجود علائم کلینیکی سازگار با بیماری تب مالت همراه با ارتباط اپیدمیولوژیک با موارد حیوان مشکوک یا قطعی مبتلا به بروسلوز یا فرآورده های آلوده حیوانی</a:t>
            </a:r>
          </a:p>
          <a:p>
            <a:pPr marL="0" indent="0">
              <a:buNone/>
            </a:pPr>
            <a:r>
              <a:rPr lang="fa-IR" b="1" dirty="0"/>
              <a:t>مورد محتمل: </a:t>
            </a:r>
          </a:p>
          <a:p>
            <a:pPr marL="0" indent="0">
              <a:buNone/>
            </a:pPr>
            <a:r>
              <a:rPr lang="fa-IR" dirty="0"/>
              <a:t>مورد مظنونی که آزمایش رایت آن دارای تیتر مساوی یا بیشتر از 1/80 باشد.</a:t>
            </a:r>
          </a:p>
          <a:p>
            <a:pPr marL="0" indent="0">
              <a:buNone/>
            </a:pPr>
            <a:r>
              <a:rPr lang="fa-IR" b="1" dirty="0"/>
              <a:t>مورد قطعی:</a:t>
            </a:r>
          </a:p>
          <a:p>
            <a:pPr marL="0" indent="0">
              <a:buNone/>
            </a:pPr>
            <a:r>
              <a:rPr lang="fa-IR" dirty="0"/>
              <a:t> مورد مظنون یا محتملی که با معیار تشخیصهای قطعی آزمایشگاهی همراه باشد .</a:t>
            </a:r>
          </a:p>
          <a:p>
            <a:pPr marL="0" indent="0">
              <a:buNone/>
            </a:pPr>
            <a:r>
              <a:rPr lang="fa-IR" dirty="0">
                <a:solidFill>
                  <a:srgbClr val="C00000"/>
                </a:solidFill>
              </a:rPr>
              <a:t>در برنامه مبارزه با بیماری تب مالت موارد بیماری با تعریف محتمل و قطعی بر اساس تعریف استاندارد باید گزارش گردند </a:t>
            </a:r>
          </a:p>
        </p:txBody>
      </p:sp>
    </p:spTree>
    <p:extLst>
      <p:ext uri="{BB962C8B-B14F-4D97-AF65-F5344CB8AC3E}">
        <p14:creationId xmlns:p14="http://schemas.microsoft.com/office/powerpoint/2010/main" val="54549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88B7-9D0F-4F6A-ADD8-0EC9B201A72D}"/>
              </a:ext>
            </a:extLst>
          </p:cNvPr>
          <p:cNvSpPr>
            <a:spLocks noGrp="1"/>
          </p:cNvSpPr>
          <p:nvPr>
            <p:ph type="title"/>
          </p:nvPr>
        </p:nvSpPr>
        <p:spPr>
          <a:xfrm>
            <a:off x="1069848" y="788565"/>
            <a:ext cx="10058400" cy="587230"/>
          </a:xfrm>
        </p:spPr>
        <p:txBody>
          <a:bodyPr>
            <a:noAutofit/>
          </a:bodyPr>
          <a:lstStyle/>
          <a:p>
            <a:pPr algn="r"/>
            <a:r>
              <a:rPr lang="fa-IR" sz="2400" b="1" dirty="0">
                <a:solidFill>
                  <a:srgbClr val="C00000"/>
                </a:solidFill>
                <a:latin typeface="Arial" panose="020B0604020202020204" pitchFamily="34" charset="0"/>
                <a:cs typeface="Arial" panose="020B0604020202020204" pitchFamily="34" charset="0"/>
              </a:rPr>
              <a:t>عوامل مؤثر بر کاهش میزان بروز و شیوع بروسلوز (بیماری تب مالت) در انسان:</a:t>
            </a:r>
            <a:br>
              <a:rPr lang="fa-IR" sz="2400" b="1" dirty="0">
                <a:solidFill>
                  <a:srgbClr val="C00000"/>
                </a:solidFill>
                <a:latin typeface="Arial" panose="020B0604020202020204" pitchFamily="34" charset="0"/>
                <a:cs typeface="Arial" panose="020B0604020202020204" pitchFamily="34" charset="0"/>
              </a:rPr>
            </a:br>
            <a:endParaRPr lang="fa-IR" sz="2400"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74EA723-8093-484D-961E-A2E601EA12C7}"/>
              </a:ext>
            </a:extLst>
          </p:cNvPr>
          <p:cNvSpPr>
            <a:spLocks noGrp="1"/>
          </p:cNvSpPr>
          <p:nvPr>
            <p:ph idx="1"/>
          </p:nvPr>
        </p:nvSpPr>
        <p:spPr>
          <a:xfrm>
            <a:off x="1069848" y="1283516"/>
            <a:ext cx="10058400" cy="4888684"/>
          </a:xfrm>
        </p:spPr>
        <p:txBody>
          <a:bodyPr/>
          <a:lstStyle/>
          <a:p>
            <a:pPr>
              <a:buFont typeface="Wingdings" panose="05000000000000000000" pitchFamily="2" charset="2"/>
              <a:buChar char="q"/>
            </a:pPr>
            <a:r>
              <a:rPr lang="fa-IR" dirty="0">
                <a:latin typeface="Arial" panose="020B0604020202020204" pitchFamily="34" charset="0"/>
                <a:cs typeface="Arial" panose="020B0604020202020204" pitchFamily="34" charset="0"/>
              </a:rPr>
              <a:t>حرارت جوش(استریلیزاسیون) به مدت 1 دقیقه یا پاستوریزاسیون(68 درجه سانتیگراد) به مدت 15 دقیقه(جهت اطمینان از حرارت جوش در مناطق روستایی توصیه می شود شیر به مدت 5 دقیقه جوشانده شود)</a:t>
            </a:r>
          </a:p>
          <a:p>
            <a:pPr>
              <a:buFont typeface="Wingdings" panose="05000000000000000000" pitchFamily="2" charset="2"/>
              <a:buChar char="q"/>
            </a:pPr>
            <a:r>
              <a:rPr lang="fa-IR" dirty="0">
                <a:latin typeface="Arial" panose="020B0604020202020204" pitchFamily="34" charset="0"/>
                <a:cs typeface="Arial" panose="020B0604020202020204" pitchFamily="34" charset="0"/>
              </a:rPr>
              <a:t>بقای بروسلا در فرآورده های غذایی بستگی به نوع ماده غذایی، میزان رطوبت، حرارت، تغییرات </a:t>
            </a:r>
            <a:r>
              <a:rPr lang="en-US" dirty="0">
                <a:latin typeface="Arial" panose="020B0604020202020204" pitchFamily="34" charset="0"/>
                <a:cs typeface="Arial" panose="020B0604020202020204" pitchFamily="34" charset="0"/>
              </a:rPr>
              <a:t>PH ـ </a:t>
            </a:r>
            <a:r>
              <a:rPr lang="fa-IR" dirty="0">
                <a:latin typeface="Arial" panose="020B0604020202020204" pitchFamily="34" charset="0"/>
                <a:cs typeface="Arial" panose="020B0604020202020204" pitchFamily="34" charset="0"/>
              </a:rPr>
              <a:t>عمل بیولوژیکی دیگر باکتری های موجود و مدت زمان نگهداری فرآورده دارد( در بسیاری از جوامع، شیر به صورت خام مصرفشده و پنیر تازه از شیر حرارت ندیده تولید میگردد عمومامدت زمان 3 ماهه برای نگهداری پنیر در نظر گرفته شده است)</a:t>
            </a:r>
          </a:p>
          <a:p>
            <a:pPr>
              <a:buFont typeface="Wingdings" panose="05000000000000000000" pitchFamily="2" charset="2"/>
              <a:buChar char="q"/>
            </a:pPr>
            <a:r>
              <a:rPr lang="fa-IR" dirty="0">
                <a:latin typeface="Arial" panose="020B0604020202020204" pitchFamily="34" charset="0"/>
                <a:cs typeface="Arial" panose="020B0604020202020204" pitchFamily="34" charset="0"/>
              </a:rPr>
              <a:t>در درجات دمای پایین، بروسلا قادر است برای مدت تا 10 هفته در خاک و تا 2/5 سال در کود مایع دوام یابد.</a:t>
            </a:r>
          </a:p>
          <a:p>
            <a:pPr>
              <a:buFont typeface="Wingdings" panose="05000000000000000000" pitchFamily="2" charset="2"/>
              <a:buChar char="q"/>
            </a:pPr>
            <a:r>
              <a:rPr lang="fa-IR" dirty="0">
                <a:latin typeface="Arial" panose="020B0604020202020204" pitchFamily="34" charset="0"/>
                <a:cs typeface="Arial" panose="020B0604020202020204" pitchFamily="34" charset="0"/>
              </a:rPr>
              <a:t>درلاشه های منجمد، ارگانیسم تا چند سال زنده است.</a:t>
            </a:r>
          </a:p>
          <a:p>
            <a:pPr>
              <a:buFont typeface="Wingdings" panose="05000000000000000000" pitchFamily="2" charset="2"/>
              <a:buChar char="q"/>
            </a:pPr>
            <a:r>
              <a:rPr lang="fa-IR" dirty="0">
                <a:latin typeface="Arial" panose="020B0604020202020204" pitchFamily="34" charset="0"/>
                <a:cs typeface="Arial" panose="020B0604020202020204" pitchFamily="34" charset="0"/>
              </a:rPr>
              <a:t>روشهای پرورش دام</a:t>
            </a:r>
          </a:p>
          <a:p>
            <a:pPr>
              <a:buFont typeface="Wingdings" panose="05000000000000000000" pitchFamily="2" charset="2"/>
              <a:buChar char="q"/>
            </a:pPr>
            <a:r>
              <a:rPr lang="fa-IR" dirty="0">
                <a:latin typeface="Arial" panose="020B0604020202020204" pitchFamily="34" charset="0"/>
                <a:cs typeface="Arial" panose="020B0604020202020204" pitchFamily="34" charset="0"/>
              </a:rPr>
              <a:t>استانداردهای بهداشتی</a:t>
            </a:r>
          </a:p>
          <a:p>
            <a:pPr>
              <a:buFont typeface="Wingdings" panose="05000000000000000000" pitchFamily="2" charset="2"/>
              <a:buChar char="q"/>
            </a:pPr>
            <a:r>
              <a:rPr lang="fa-IR" dirty="0">
                <a:latin typeface="Arial" panose="020B0604020202020204" pitchFamily="34" charset="0"/>
                <a:cs typeface="Arial" panose="020B0604020202020204" pitchFamily="34" charset="0"/>
              </a:rPr>
              <a:t>عادات مصرف غذایی</a:t>
            </a:r>
          </a:p>
          <a:p>
            <a:endParaRPr lang="fa-IR" dirty="0"/>
          </a:p>
        </p:txBody>
      </p:sp>
    </p:spTree>
    <p:extLst>
      <p:ext uri="{BB962C8B-B14F-4D97-AF65-F5344CB8AC3E}">
        <p14:creationId xmlns:p14="http://schemas.microsoft.com/office/powerpoint/2010/main" val="67603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D997-FB73-4649-81EE-C33C9370264C}"/>
              </a:ext>
            </a:extLst>
          </p:cNvPr>
          <p:cNvSpPr>
            <a:spLocks noGrp="1"/>
          </p:cNvSpPr>
          <p:nvPr>
            <p:ph type="title"/>
          </p:nvPr>
        </p:nvSpPr>
        <p:spPr>
          <a:xfrm>
            <a:off x="1069848" y="685799"/>
            <a:ext cx="10058400" cy="480271"/>
          </a:xfrm>
        </p:spPr>
        <p:txBody>
          <a:bodyPr>
            <a:noAutofit/>
          </a:bodyPr>
          <a:lstStyle/>
          <a:p>
            <a:pPr algn="r"/>
            <a:r>
              <a:rPr lang="fa-IR" sz="2000" b="1" dirty="0">
                <a:solidFill>
                  <a:srgbClr val="C00000"/>
                </a:solidFill>
              </a:rPr>
              <a:t>وظایف و فعالیتهای سطح محیطی(مراکز شهری و روستایی )</a:t>
            </a:r>
            <a:br>
              <a:rPr lang="fa-IR" sz="2000" b="1" dirty="0">
                <a:solidFill>
                  <a:srgbClr val="C00000"/>
                </a:solidFill>
              </a:rPr>
            </a:br>
            <a:endParaRPr lang="fa-IR" sz="2000" b="1" dirty="0">
              <a:solidFill>
                <a:srgbClr val="C00000"/>
              </a:solidFill>
            </a:endParaRPr>
          </a:p>
        </p:txBody>
      </p:sp>
      <p:sp>
        <p:nvSpPr>
          <p:cNvPr id="3" name="Content Placeholder 2">
            <a:extLst>
              <a:ext uri="{FF2B5EF4-FFF2-40B4-BE49-F238E27FC236}">
                <a16:creationId xmlns:a16="http://schemas.microsoft.com/office/drawing/2014/main" id="{19732F6A-D05F-41B0-B6C7-4C0EC462C909}"/>
              </a:ext>
            </a:extLst>
          </p:cNvPr>
          <p:cNvSpPr>
            <a:spLocks noGrp="1"/>
          </p:cNvSpPr>
          <p:nvPr>
            <p:ph idx="1"/>
          </p:nvPr>
        </p:nvSpPr>
        <p:spPr>
          <a:xfrm>
            <a:off x="1069848" y="1082180"/>
            <a:ext cx="10058400" cy="5090020"/>
          </a:xfrm>
        </p:spPr>
        <p:txBody>
          <a:bodyPr/>
          <a:lstStyle/>
          <a:p>
            <a:pPr>
              <a:buFont typeface="Wingdings" panose="05000000000000000000" pitchFamily="2" charset="2"/>
              <a:buChar char="ü"/>
            </a:pPr>
            <a:r>
              <a:rPr lang="fa-IR" dirty="0"/>
              <a:t>بیماریابی موارد مشکوک یعنی افراد با داشتن عالمتهای بالینی منطبق با بیماری تب مالت</a:t>
            </a:r>
          </a:p>
          <a:p>
            <a:pPr>
              <a:buFont typeface="Wingdings" panose="05000000000000000000" pitchFamily="2" charset="2"/>
              <a:buChar char="ü"/>
            </a:pPr>
            <a:r>
              <a:rPr lang="fa-IR" dirty="0"/>
              <a:t>ارجاع موارد مشکوک به مرکز بهداشتی درمانی روستایی جهت معاینه توسط پزشک و انجام آزمایشات لازم و تشخیص قطعی</a:t>
            </a:r>
          </a:p>
          <a:p>
            <a:pPr>
              <a:buFont typeface="Wingdings" panose="05000000000000000000" pitchFamily="2" charset="2"/>
              <a:buChar char="ü"/>
            </a:pPr>
            <a:r>
              <a:rPr lang="fa-IR" dirty="0"/>
              <a:t>ثبت موارد مثبت بازگشت داده شده از مرکز بهداشتی، درمانی و بیمارستانها در فرم پیگیری بیماریها</a:t>
            </a:r>
          </a:p>
          <a:p>
            <a:pPr>
              <a:buFont typeface="Wingdings" panose="05000000000000000000" pitchFamily="2" charset="2"/>
              <a:buChar char="ü"/>
            </a:pPr>
            <a:r>
              <a:rPr lang="fa-IR" dirty="0"/>
              <a:t>پیگیری بیمارانی که از نظر بیماری تب مالت مثبت تشخیص داده شدهاند و نظارت بر مصرف داروی آنها</a:t>
            </a:r>
          </a:p>
          <a:p>
            <a:pPr>
              <a:buFont typeface="Wingdings" panose="05000000000000000000" pitchFamily="2" charset="2"/>
              <a:buChar char="ü"/>
            </a:pPr>
            <a:r>
              <a:rPr lang="fa-IR" dirty="0"/>
              <a:t>آموزش مستمر و پیگیری مردم خصوصا خانواده هایی که موارد مثبت بیماری در آنها ظاهرشده ازنظرچگونگی مراقبت و راههای انتقال و پیشگیری از بیماری تب مالت</a:t>
            </a:r>
          </a:p>
          <a:p>
            <a:pPr>
              <a:buFont typeface="Wingdings" panose="05000000000000000000" pitchFamily="2" charset="2"/>
              <a:buChar char="ü"/>
            </a:pPr>
            <a:r>
              <a:rPr lang="fa-IR" dirty="0"/>
              <a:t>تکمیل فرم پیگیری بیماریها و ارسال به سطوح بالاتر</a:t>
            </a:r>
          </a:p>
          <a:p>
            <a:pPr>
              <a:buFont typeface="Wingdings" panose="05000000000000000000" pitchFamily="2" charset="2"/>
              <a:buChar char="ü"/>
            </a:pPr>
            <a:r>
              <a:rPr lang="fa-IR" dirty="0"/>
              <a:t>شناسایی خانوارهای دارای دام مبتال به بیماری تب مالت و دامهای واجدشرایط واکسیناسیون</a:t>
            </a:r>
          </a:p>
          <a:p>
            <a:pPr>
              <a:buFont typeface="Wingdings" panose="05000000000000000000" pitchFamily="2" charset="2"/>
              <a:buChar char="ü"/>
            </a:pPr>
            <a:r>
              <a:rPr lang="fa-IR" dirty="0"/>
              <a:t>تعداد دام واجد دریافت واکسن توسط بهورزان شناسایی و بعد از ارائه به مرکز بهداشتی درمانی به واحدهای دامپزشکی اعلام تا جهت تلقیح واکسن به روستای موردنظر اعزام شوند.</a:t>
            </a:r>
          </a:p>
          <a:p>
            <a:pPr>
              <a:buFont typeface="Wingdings" panose="05000000000000000000" pitchFamily="2" charset="2"/>
              <a:buChar char="ü"/>
            </a:pPr>
            <a:r>
              <a:rPr lang="fa-IR" dirty="0"/>
              <a:t>خانوارهای دارای دامهای سقط شده توسط بهورز شناسایی و مشخصات آن ثبت میشود تا به اطلاع ایستگاه دامپزشکی رسانده شود</a:t>
            </a:r>
          </a:p>
          <a:p>
            <a:pPr marL="0" indent="0">
              <a:buNone/>
            </a:pPr>
            <a:endParaRPr lang="fa-IR" dirty="0"/>
          </a:p>
          <a:p>
            <a:endParaRPr lang="fa-IR" dirty="0"/>
          </a:p>
        </p:txBody>
      </p:sp>
    </p:spTree>
    <p:extLst>
      <p:ext uri="{BB962C8B-B14F-4D97-AF65-F5344CB8AC3E}">
        <p14:creationId xmlns:p14="http://schemas.microsoft.com/office/powerpoint/2010/main" val="100872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6A0A-7E95-4000-B8CA-39C322407901}"/>
              </a:ext>
            </a:extLst>
          </p:cNvPr>
          <p:cNvSpPr>
            <a:spLocks noGrp="1"/>
          </p:cNvSpPr>
          <p:nvPr>
            <p:ph type="title"/>
          </p:nvPr>
        </p:nvSpPr>
        <p:spPr/>
        <p:txBody>
          <a:bodyPr>
            <a:normAutofit/>
          </a:bodyPr>
          <a:lstStyle/>
          <a:p>
            <a:pPr algn="r"/>
            <a:r>
              <a:rPr lang="fa-IR" sz="4400" dirty="0">
                <a:solidFill>
                  <a:schemeClr val="tx1"/>
                </a:solidFill>
                <a:cs typeface="B Titr" panose="00000700000000000000" pitchFamily="2" charset="-78"/>
              </a:rPr>
              <a:t>هدف کلی  </a:t>
            </a:r>
          </a:p>
        </p:txBody>
      </p:sp>
      <p:sp>
        <p:nvSpPr>
          <p:cNvPr id="3" name="Content Placeholder 2">
            <a:extLst>
              <a:ext uri="{FF2B5EF4-FFF2-40B4-BE49-F238E27FC236}">
                <a16:creationId xmlns:a16="http://schemas.microsoft.com/office/drawing/2014/main" id="{6DBC37F7-EBC5-4594-8530-395754AF2B04}"/>
              </a:ext>
            </a:extLst>
          </p:cNvPr>
          <p:cNvSpPr>
            <a:spLocks noGrp="1"/>
          </p:cNvSpPr>
          <p:nvPr>
            <p:ph idx="1"/>
          </p:nvPr>
        </p:nvSpPr>
        <p:spPr/>
        <p:txBody>
          <a:bodyPr/>
          <a:lstStyle/>
          <a:p>
            <a:pPr marL="0" indent="0">
              <a:buNone/>
            </a:pPr>
            <a:r>
              <a:rPr lang="fa-IR" dirty="0">
                <a:latin typeface="Arial" panose="020B0604020202020204" pitchFamily="34" charset="0"/>
                <a:cs typeface="Arial" panose="020B0604020202020204" pitchFamily="34" charset="0"/>
              </a:rPr>
              <a:t>کاهش ابتلا و عوارض ناشی از بروسلوز (بیماری تب مالت)</a:t>
            </a:r>
          </a:p>
          <a:p>
            <a:pPr marL="0" indent="0">
              <a:buNone/>
            </a:pPr>
            <a:endParaRPr lang="fa-IR" dirty="0">
              <a:latin typeface="Arial" panose="020B0604020202020204" pitchFamily="34" charset="0"/>
              <a:cs typeface="Arial" panose="020B0604020202020204" pitchFamily="34" charset="0"/>
            </a:endParaRPr>
          </a:p>
          <a:p>
            <a:pPr marL="0" indent="0">
              <a:buNone/>
            </a:pPr>
            <a:r>
              <a:rPr lang="fa-IR" sz="3200" dirty="0">
                <a:cs typeface="B Titr" panose="00000700000000000000" pitchFamily="2" charset="-78"/>
              </a:rPr>
              <a:t>اهداف اختصاصی:</a:t>
            </a:r>
          </a:p>
          <a:p>
            <a:pPr marL="0" indent="0">
              <a:buNone/>
            </a:pPr>
            <a:r>
              <a:rPr lang="fa-IR" dirty="0">
                <a:latin typeface="Arial" panose="020B0604020202020204" pitchFamily="34" charset="0"/>
                <a:cs typeface="Arial" panose="020B0604020202020204" pitchFamily="34" charset="0"/>
              </a:rPr>
              <a:t>1کاهش میزان بروز بروسلوز (بیماری تب مالت) در انسان </a:t>
            </a:r>
          </a:p>
          <a:p>
            <a:pPr marL="0" indent="0">
              <a:buNone/>
            </a:pPr>
            <a:r>
              <a:rPr lang="fa-IR" dirty="0">
                <a:latin typeface="Arial" panose="020B0604020202020204" pitchFamily="34" charset="0"/>
                <a:cs typeface="Arial" panose="020B0604020202020204" pitchFamily="34" charset="0"/>
              </a:rPr>
              <a:t>2-کاهش هزینه های ناشی از درمان، ناتوانی و عوارض بیماری در انسان </a:t>
            </a:r>
          </a:p>
          <a:p>
            <a:pPr marL="0" indent="0">
              <a:buNone/>
            </a:pPr>
            <a:r>
              <a:rPr lang="fa-IR" dirty="0">
                <a:latin typeface="Arial" panose="020B0604020202020204" pitchFamily="34" charset="0"/>
                <a:cs typeface="Arial" panose="020B0604020202020204" pitchFamily="34" charset="0"/>
              </a:rPr>
              <a:t>3-افزایش آگاهی جامعه در مورد راههای انتقال و پیشگیری بروسلوز (بیمای تب مالت)</a:t>
            </a:r>
          </a:p>
          <a:p>
            <a:pPr marL="0" indent="0">
              <a:buNone/>
            </a:pPr>
            <a:r>
              <a:rPr lang="fa-IR" dirty="0">
                <a:latin typeface="Arial" panose="020B0604020202020204" pitchFamily="34" charset="0"/>
                <a:cs typeface="Arial" panose="020B0604020202020204" pitchFamily="34" charset="0"/>
              </a:rPr>
              <a:t>4-افزایش آگاهی کارکنان بخش بهداشت و درمان</a:t>
            </a:r>
            <a:endParaRPr lang="fa-IR" sz="2400" dirty="0">
              <a:latin typeface="Arial" panose="020B0604020202020204" pitchFamily="34" charset="0"/>
              <a:cs typeface="Arial" panose="020B0604020202020204" pitchFamily="34" charset="0"/>
            </a:endParaRPr>
          </a:p>
          <a:p>
            <a:endParaRPr lang="fa-IR" sz="3200" dirty="0">
              <a:cs typeface="B Titr" panose="00000700000000000000" pitchFamily="2" charset="-78"/>
            </a:endParaRPr>
          </a:p>
          <a:p>
            <a:endParaRPr lang="fa-IR" dirty="0"/>
          </a:p>
        </p:txBody>
      </p:sp>
    </p:spTree>
    <p:extLst>
      <p:ext uri="{BB962C8B-B14F-4D97-AF65-F5344CB8AC3E}">
        <p14:creationId xmlns:p14="http://schemas.microsoft.com/office/powerpoint/2010/main" val="973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CAD8-0957-4770-9268-851273A16F0B}"/>
              </a:ext>
            </a:extLst>
          </p:cNvPr>
          <p:cNvSpPr>
            <a:spLocks noGrp="1"/>
          </p:cNvSpPr>
          <p:nvPr>
            <p:ph type="title"/>
          </p:nvPr>
        </p:nvSpPr>
        <p:spPr>
          <a:xfrm>
            <a:off x="1069848" y="604007"/>
            <a:ext cx="10058400" cy="587230"/>
          </a:xfrm>
        </p:spPr>
        <p:txBody>
          <a:bodyPr>
            <a:normAutofit fontScale="90000"/>
          </a:bodyPr>
          <a:lstStyle/>
          <a:p>
            <a:pPr algn="r"/>
            <a:r>
              <a:rPr lang="fa-IR" sz="3200" b="1" dirty="0">
                <a:solidFill>
                  <a:srgbClr val="C00000"/>
                </a:solidFill>
                <a:latin typeface="Aller Light" panose="020B0503040302020204" pitchFamily="34" charset="0"/>
              </a:rPr>
              <a:t>تشخیص آزمایشگاهی بیماری</a:t>
            </a:r>
            <a:br>
              <a:rPr lang="fa-IR" sz="3200" b="1" dirty="0">
                <a:solidFill>
                  <a:srgbClr val="C00000"/>
                </a:solidFill>
                <a:latin typeface="Aller Light" panose="020B0503040302020204" pitchFamily="34" charset="0"/>
              </a:rPr>
            </a:br>
            <a:endParaRPr lang="fa-IR" sz="3200" b="1" dirty="0">
              <a:solidFill>
                <a:srgbClr val="C00000"/>
              </a:solidFill>
              <a:latin typeface="Aller Light" panose="020B0503040302020204" pitchFamily="34" charset="0"/>
            </a:endParaRPr>
          </a:p>
        </p:txBody>
      </p:sp>
      <p:sp>
        <p:nvSpPr>
          <p:cNvPr id="3" name="Content Placeholder 2">
            <a:extLst>
              <a:ext uri="{FF2B5EF4-FFF2-40B4-BE49-F238E27FC236}">
                <a16:creationId xmlns:a16="http://schemas.microsoft.com/office/drawing/2014/main" id="{A44D23DD-2172-4450-8CF9-12E6C9367C86}"/>
              </a:ext>
            </a:extLst>
          </p:cNvPr>
          <p:cNvSpPr>
            <a:spLocks noGrp="1"/>
          </p:cNvSpPr>
          <p:nvPr>
            <p:ph idx="1"/>
          </p:nvPr>
        </p:nvSpPr>
        <p:spPr>
          <a:xfrm>
            <a:off x="1069848" y="1107347"/>
            <a:ext cx="10058400" cy="5064853"/>
          </a:xfrm>
        </p:spPr>
        <p:txBody>
          <a:bodyPr/>
          <a:lstStyle/>
          <a:p>
            <a:pPr marL="0" indent="0">
              <a:buNone/>
            </a:pPr>
            <a:r>
              <a:rPr lang="fa-IR" dirty="0">
                <a:latin typeface="Arial" panose="020B0604020202020204" pitchFamily="34" charset="0"/>
                <a:cs typeface="Arial" panose="020B0604020202020204" pitchFamily="34" charset="0"/>
              </a:rPr>
              <a:t>معیار تشخیص آزمایشگاهی مبتنی بر موارد زیر است:</a:t>
            </a:r>
          </a:p>
          <a:p>
            <a:pPr marL="0" indent="0">
              <a:buNone/>
            </a:pPr>
            <a:r>
              <a:rPr lang="fa-IR" dirty="0">
                <a:latin typeface="Arial" panose="020B0604020202020204" pitchFamily="34" charset="0"/>
                <a:cs typeface="Arial" panose="020B0604020202020204" pitchFamily="34" charset="0"/>
              </a:rPr>
              <a:t>الف) جداکردن عامل گونه های بروسلااز نمونه های بالینی در محل کشت؛</a:t>
            </a:r>
          </a:p>
          <a:p>
            <a:pPr marL="0" indent="0">
              <a:buNone/>
            </a:pPr>
            <a:r>
              <a:rPr lang="fa-IR" dirty="0">
                <a:latin typeface="Arial" panose="020B0604020202020204" pitchFamily="34" charset="0"/>
                <a:cs typeface="Arial" panose="020B0604020202020204" pitchFamily="34" charset="0"/>
              </a:rPr>
              <a:t>ب) تیتر آگلوتیناسیون بروسال (1/80 ≤ </a:t>
            </a:r>
            <a:r>
              <a:rPr lang="en-US" dirty="0">
                <a:latin typeface="Arial" panose="020B0604020202020204" pitchFamily="34" charset="0"/>
                <a:cs typeface="Arial" panose="020B0604020202020204" pitchFamily="34" charset="0"/>
              </a:rPr>
              <a:t>STAT </a:t>
            </a:r>
            <a:r>
              <a:rPr lang="fa-IR" dirty="0">
                <a:latin typeface="Arial" panose="020B0604020202020204" pitchFamily="34" charset="0"/>
                <a:cs typeface="Arial" panose="020B0604020202020204" pitchFamily="34" charset="0"/>
              </a:rPr>
              <a:t>)یا آزمایش سروآگلوتیناسیون در یک یا چند نمونه از سرمی که بعد از شروع علائم تهیه شده باشد، یا افزایش چهار برابر و یا بیشتر تیتر آگلوتیناسیون بروسلابه فاصله 2 هفته بعد از آزمایش اولیه؛</a:t>
            </a:r>
          </a:p>
          <a:p>
            <a:pPr marL="0" indent="0">
              <a:buNone/>
            </a:pPr>
            <a:r>
              <a:rPr lang="fa-IR" dirty="0">
                <a:latin typeface="Arial" panose="020B0604020202020204" pitchFamily="34" charset="0"/>
                <a:cs typeface="Arial" panose="020B0604020202020204" pitchFamily="34" charset="0"/>
              </a:rPr>
              <a:t>ج) آزمایش 1/40 ≤ 2 </a:t>
            </a:r>
            <a:r>
              <a:rPr lang="en-US" dirty="0">
                <a:latin typeface="Arial" panose="020B0604020202020204" pitchFamily="34" charset="0"/>
                <a:cs typeface="Arial" panose="020B0604020202020204" pitchFamily="34" charset="0"/>
              </a:rPr>
              <a:t>ME</a:t>
            </a:r>
            <a:r>
              <a:rPr lang="fa-IR" dirty="0">
                <a:latin typeface="Arial" panose="020B0604020202020204" pitchFamily="34" charset="0"/>
                <a:cs typeface="Arial" panose="020B0604020202020204" pitchFamily="34" charset="0"/>
              </a:rPr>
              <a:t>(2 مرکاپتواتانول)</a:t>
            </a:r>
          </a:p>
          <a:p>
            <a:pPr marL="0" indent="0">
              <a:buNone/>
            </a:pPr>
            <a:r>
              <a:rPr lang="fa-IR" dirty="0">
                <a:latin typeface="Arial" panose="020B0604020202020204" pitchFamily="34" charset="0"/>
                <a:cs typeface="Arial" panose="020B0604020202020204" pitchFamily="34" charset="0"/>
              </a:rPr>
              <a:t>د)آزمایش کومبس رایت </a:t>
            </a:r>
            <a:r>
              <a:rPr lang="en-US" dirty="0">
                <a:latin typeface="Arial" panose="020B0604020202020204" pitchFamily="34" charset="0"/>
                <a:cs typeface="Arial" panose="020B0604020202020204" pitchFamily="34" charset="0"/>
              </a:rPr>
              <a:t>Wright </a:t>
            </a:r>
            <a:r>
              <a:rPr lang="en-US" dirty="0" err="1">
                <a:latin typeface="Arial" panose="020B0604020202020204" pitchFamily="34" charset="0"/>
                <a:cs typeface="Arial" panose="020B0604020202020204" pitchFamily="34" charset="0"/>
              </a:rPr>
              <a:t>Coomb</a:t>
            </a:r>
            <a:r>
              <a:rPr lang="en-US" dirty="0">
                <a:latin typeface="Arial" panose="020B0604020202020204" pitchFamily="34" charset="0"/>
                <a:cs typeface="Arial" panose="020B0604020202020204" pitchFamily="34" charset="0"/>
              </a:rPr>
              <a:t>)</a:t>
            </a:r>
            <a:r>
              <a:rPr lang="fa-IR" dirty="0">
                <a:latin typeface="Arial" panose="020B0604020202020204" pitchFamily="34" charset="0"/>
                <a:cs typeface="Arial" panose="020B0604020202020204" pitchFamily="34" charset="0"/>
              </a:rPr>
              <a:t>)با فاصله 3 ً رقت بالاتر از رایت انجام شده (معمولا ایـن مرحله در نمونه های با رایت ضعیف و منفی بیشترین ارزش را دارد)(تصمیم گیری در مورد درمان بیمار با نتیجه تیترکومبس رایت و بررسی عالئم بالینی و اپیدمیولوژیک به عهده پزشک می باشد)</a:t>
            </a:r>
            <a:endParaRPr lang="en-US" dirty="0">
              <a:latin typeface="Arial" panose="020B0604020202020204" pitchFamily="34" charset="0"/>
              <a:cs typeface="Arial" panose="020B0604020202020204" pitchFamily="34" charset="0"/>
            </a:endParaRPr>
          </a:p>
          <a:p>
            <a:endParaRPr lang="fa-IR" dirty="0"/>
          </a:p>
        </p:txBody>
      </p:sp>
    </p:spTree>
    <p:extLst>
      <p:ext uri="{BB962C8B-B14F-4D97-AF65-F5344CB8AC3E}">
        <p14:creationId xmlns:p14="http://schemas.microsoft.com/office/powerpoint/2010/main" val="216599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8A599F-587E-4036-B531-4C7C3AC19143}"/>
              </a:ext>
            </a:extLst>
          </p:cNvPr>
          <p:cNvPicPr>
            <a:picLocks noGrp="1" noChangeAspect="1"/>
          </p:cNvPicPr>
          <p:nvPr>
            <p:ph idx="1"/>
          </p:nvPr>
        </p:nvPicPr>
        <p:blipFill>
          <a:blip r:embed="rId2"/>
          <a:stretch>
            <a:fillRect/>
          </a:stretch>
        </p:blipFill>
        <p:spPr>
          <a:xfrm>
            <a:off x="1063752" y="665876"/>
            <a:ext cx="9615433" cy="5408802"/>
          </a:xfrm>
          <a:prstGeom prst="rect">
            <a:avLst/>
          </a:prstGeom>
        </p:spPr>
      </p:pic>
    </p:spTree>
    <p:extLst>
      <p:ext uri="{BB962C8B-B14F-4D97-AF65-F5344CB8AC3E}">
        <p14:creationId xmlns:p14="http://schemas.microsoft.com/office/powerpoint/2010/main" val="196220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E4D6860-0871-48F4-BF19-C39D7D7960D4}"/>
              </a:ext>
            </a:extLst>
          </p:cNvPr>
          <p:cNvGraphicFramePr>
            <a:graphicFrameLocks noGrp="1"/>
          </p:cNvGraphicFramePr>
          <p:nvPr>
            <p:ph idx="1"/>
            <p:extLst>
              <p:ext uri="{D42A27DB-BD31-4B8C-83A1-F6EECF244321}">
                <p14:modId xmlns:p14="http://schemas.microsoft.com/office/powerpoint/2010/main" val="136498562"/>
              </p:ext>
            </p:extLst>
          </p:nvPr>
        </p:nvGraphicFramePr>
        <p:xfrm>
          <a:off x="1157681" y="687897"/>
          <a:ext cx="9970694" cy="5517846"/>
        </p:xfrm>
        <a:graphic>
          <a:graphicData uri="http://schemas.openxmlformats.org/drawingml/2006/table">
            <a:tbl>
              <a:tblPr rtl="1" firstRow="1" bandRow="1">
                <a:tableStyleId>{5C22544A-7EE6-4342-B048-85BDC9FD1C3A}</a:tableStyleId>
              </a:tblPr>
              <a:tblGrid>
                <a:gridCol w="4985347">
                  <a:extLst>
                    <a:ext uri="{9D8B030D-6E8A-4147-A177-3AD203B41FA5}">
                      <a16:colId xmlns:a16="http://schemas.microsoft.com/office/drawing/2014/main" val="2232706974"/>
                    </a:ext>
                  </a:extLst>
                </a:gridCol>
                <a:gridCol w="4985347">
                  <a:extLst>
                    <a:ext uri="{9D8B030D-6E8A-4147-A177-3AD203B41FA5}">
                      <a16:colId xmlns:a16="http://schemas.microsoft.com/office/drawing/2014/main" val="1215136817"/>
                    </a:ext>
                  </a:extLst>
                </a:gridCol>
              </a:tblGrid>
              <a:tr h="907084">
                <a:tc>
                  <a:txBody>
                    <a:bodyPr/>
                    <a:lstStyle/>
                    <a:p>
                      <a:pPr algn="ctr" rtl="1"/>
                      <a:r>
                        <a:rPr lang="fa-IR" sz="2400" dirty="0">
                          <a:latin typeface="Arial" panose="020B0604020202020204" pitchFamily="34" charset="0"/>
                          <a:cs typeface="Arial" panose="020B0604020202020204" pitchFamily="34" charset="0"/>
                        </a:rPr>
                        <a:t>درمان</a:t>
                      </a:r>
                    </a:p>
                    <a:p>
                      <a:pPr algn="ctr" rtl="1"/>
                      <a:endParaRPr lang="fa-IR" sz="2400" dirty="0">
                        <a:latin typeface="Arial" panose="020B0604020202020204" pitchFamily="34" charset="0"/>
                        <a:cs typeface="Arial" panose="020B0604020202020204" pitchFamily="34" charset="0"/>
                      </a:endParaRPr>
                    </a:p>
                  </a:txBody>
                  <a:tcPr/>
                </a:tc>
                <a:tc>
                  <a:txBody>
                    <a:bodyPr/>
                    <a:lstStyle/>
                    <a:p>
                      <a:pPr algn="ctr" rtl="1"/>
                      <a:r>
                        <a:rPr lang="fa-IR" sz="2400" dirty="0">
                          <a:latin typeface="Arial" panose="020B0604020202020204" pitchFamily="34" charset="0"/>
                          <a:cs typeface="Arial" panose="020B0604020202020204" pitchFamily="34" charset="0"/>
                        </a:rPr>
                        <a:t>تجویز دارویی </a:t>
                      </a:r>
                    </a:p>
                  </a:txBody>
                  <a:tcPr/>
                </a:tc>
                <a:extLst>
                  <a:ext uri="{0D108BD9-81ED-4DB2-BD59-A6C34878D82A}">
                    <a16:rowId xmlns:a16="http://schemas.microsoft.com/office/drawing/2014/main" val="3409825585"/>
                  </a:ext>
                </a:extLst>
              </a:tr>
              <a:tr h="875526">
                <a:tc>
                  <a:txBody>
                    <a:bodyPr/>
                    <a:lstStyle/>
                    <a:p>
                      <a:pPr algn="ctr" rtl="1"/>
                      <a:r>
                        <a:rPr lang="fa-IR" sz="2000" b="1" dirty="0">
                          <a:latin typeface="Arial" panose="020B0604020202020204" pitchFamily="34" charset="0"/>
                          <a:cs typeface="Arial" panose="020B0604020202020204" pitchFamily="34" charset="0"/>
                        </a:rPr>
                        <a:t>بزرگسالان </a:t>
                      </a:r>
                    </a:p>
                  </a:txBody>
                  <a:tcPr/>
                </a:tc>
                <a:tc>
                  <a:txBody>
                    <a:bodyPr/>
                    <a:lstStyle/>
                    <a:p>
                      <a:pPr algn="ctr" rtl="1"/>
                      <a:r>
                        <a:rPr lang="fa-IR" sz="2000" b="1" dirty="0">
                          <a:latin typeface="Arial" panose="020B0604020202020204" pitchFamily="34" charset="0"/>
                          <a:cs typeface="Arial" panose="020B0604020202020204" pitchFamily="34" charset="0"/>
                        </a:rPr>
                        <a:t>ریفامپین –داکسی سایکلین –تتراسایکلین-جنتامایسین-استرپتومایسین-کوتریموکسازول</a:t>
                      </a:r>
                    </a:p>
                  </a:txBody>
                  <a:tcPr/>
                </a:tc>
                <a:extLst>
                  <a:ext uri="{0D108BD9-81ED-4DB2-BD59-A6C34878D82A}">
                    <a16:rowId xmlns:a16="http://schemas.microsoft.com/office/drawing/2014/main" val="2032433132"/>
                  </a:ext>
                </a:extLst>
              </a:tr>
              <a:tr h="875526">
                <a:tc>
                  <a:txBody>
                    <a:bodyPr/>
                    <a:lstStyle/>
                    <a:p>
                      <a:pPr algn="ctr" rtl="1"/>
                      <a:r>
                        <a:rPr lang="fa-IR" sz="2000" b="1" dirty="0">
                          <a:latin typeface="Arial" panose="020B0604020202020204" pitchFamily="34" charset="0"/>
                          <a:cs typeface="Arial" panose="020B0604020202020204" pitchFamily="34" charset="0"/>
                        </a:rPr>
                        <a:t>اطفال </a:t>
                      </a:r>
                    </a:p>
                  </a:txBody>
                  <a:tcPr/>
                </a:tc>
                <a:tc>
                  <a:txBody>
                    <a:bodyPr/>
                    <a:lstStyle/>
                    <a:p>
                      <a:pPr algn="ctr" rtl="1"/>
                      <a:r>
                        <a:rPr lang="fa-IR" sz="2000" b="1" dirty="0">
                          <a:latin typeface="Arial" panose="020B0604020202020204" pitchFamily="34" charset="0"/>
                          <a:cs typeface="Arial" panose="020B0604020202020204" pitchFamily="34" charset="0"/>
                        </a:rPr>
                        <a:t>ریفامپین-کوتریموکسازول-جنتامایسین</a:t>
                      </a:r>
                    </a:p>
                    <a:p>
                      <a:pPr algn="ctr" rtl="1"/>
                      <a:endParaRPr lang="fa-IR"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6414753"/>
                  </a:ext>
                </a:extLst>
              </a:tr>
              <a:tr h="1108658">
                <a:tc>
                  <a:txBody>
                    <a:bodyPr/>
                    <a:lstStyle/>
                    <a:p>
                      <a:pPr algn="ctr" rtl="1"/>
                      <a:r>
                        <a:rPr lang="fa-IR" sz="2000" b="1" dirty="0">
                          <a:latin typeface="Arial" panose="020B0604020202020204" pitchFamily="34" charset="0"/>
                          <a:cs typeface="Arial" panose="020B0604020202020204" pitchFamily="34" charset="0"/>
                        </a:rPr>
                        <a:t>زنان باردار </a:t>
                      </a:r>
                    </a:p>
                  </a:txBody>
                  <a:tcPr/>
                </a:tc>
                <a:tc>
                  <a:txBody>
                    <a:bodyPr/>
                    <a:lstStyle/>
                    <a:p>
                      <a:pPr algn="ctr" rtl="1"/>
                      <a:r>
                        <a:rPr lang="fa-IR" sz="2000" b="1" dirty="0">
                          <a:latin typeface="Arial" panose="020B0604020202020204" pitchFamily="34" charset="0"/>
                          <a:cs typeface="Arial" panose="020B0604020202020204" pitchFamily="34" charset="0"/>
                        </a:rPr>
                        <a:t>کوتریموکسازول وریفامپین</a:t>
                      </a:r>
                    </a:p>
                    <a:p>
                      <a:pPr algn="ctr" rtl="1"/>
                      <a:r>
                        <a:rPr lang="fa-IR" sz="2000" b="1" dirty="0">
                          <a:latin typeface="Arial" panose="020B0604020202020204" pitchFamily="34" charset="0"/>
                          <a:cs typeface="Arial" panose="020B0604020202020204" pitchFamily="34" charset="0"/>
                        </a:rPr>
                        <a:t>(ماه اول و آخر بارداری فقط ریفامپین )</a:t>
                      </a:r>
                    </a:p>
                    <a:p>
                      <a:pPr algn="ctr" rtl="1"/>
                      <a:endParaRPr lang="fa-IR"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52960746"/>
                  </a:ext>
                </a:extLst>
              </a:tr>
              <a:tr h="875526">
                <a:tc>
                  <a:txBody>
                    <a:bodyPr/>
                    <a:lstStyle/>
                    <a:p>
                      <a:pPr algn="ctr" rtl="1"/>
                      <a:r>
                        <a:rPr lang="fa-IR" sz="2000" b="1" dirty="0">
                          <a:latin typeface="Arial" panose="020B0604020202020204" pitchFamily="34" charset="0"/>
                          <a:cs typeface="Arial" panose="020B0604020202020204" pitchFamily="34" charset="0"/>
                        </a:rPr>
                        <a:t>زنان شیرده</a:t>
                      </a:r>
                    </a:p>
                  </a:txBody>
                  <a:tcPr/>
                </a:tc>
                <a:tc>
                  <a:txBody>
                    <a:bodyPr/>
                    <a:lstStyle/>
                    <a:p>
                      <a:pPr algn="ctr" rtl="1"/>
                      <a:r>
                        <a:rPr lang="fa-IR" sz="2000" b="1" dirty="0">
                          <a:latin typeface="Arial" panose="020B0604020202020204" pitchFamily="34" charset="0"/>
                          <a:cs typeface="Arial" panose="020B0604020202020204" pitchFamily="34" charset="0"/>
                        </a:rPr>
                        <a:t>کوتریموکسازول (منع مصرف در 4هفته اول بارداری )</a:t>
                      </a:r>
                    </a:p>
                    <a:p>
                      <a:pPr algn="ctr" rtl="1"/>
                      <a:endParaRPr lang="fa-IR"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2937752"/>
                  </a:ext>
                </a:extLst>
              </a:tr>
              <a:tr h="875526">
                <a:tc>
                  <a:txBody>
                    <a:bodyPr/>
                    <a:lstStyle/>
                    <a:p>
                      <a:pPr algn="ctr" rtl="1"/>
                      <a:r>
                        <a:rPr lang="fa-IR" sz="2000" b="1" dirty="0">
                          <a:latin typeface="Arial" panose="020B0604020202020204" pitchFamily="34" charset="0"/>
                          <a:cs typeface="Arial" panose="020B0604020202020204" pitchFamily="34" charset="0"/>
                        </a:rPr>
                        <a:t>فرم لوکالیزه</a:t>
                      </a:r>
                    </a:p>
                  </a:txBody>
                  <a:tcPr/>
                </a:tc>
                <a:tc>
                  <a:txBody>
                    <a:bodyPr/>
                    <a:lstStyle/>
                    <a:p>
                      <a:pPr algn="ctr" rtl="1"/>
                      <a:r>
                        <a:rPr lang="fa-IR" sz="2000" b="1" dirty="0">
                          <a:latin typeface="Arial" panose="020B0604020202020204" pitchFamily="34" charset="0"/>
                          <a:cs typeface="Arial" panose="020B0604020202020204" pitchFamily="34" charset="0"/>
                        </a:rPr>
                        <a:t>ارجاع به پزشک متخصص</a:t>
                      </a:r>
                    </a:p>
                    <a:p>
                      <a:pPr algn="ctr" rtl="1"/>
                      <a:endParaRPr lang="fa-IR"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647180"/>
                  </a:ext>
                </a:extLst>
              </a:tr>
            </a:tbl>
          </a:graphicData>
        </a:graphic>
      </p:graphicFrame>
    </p:spTree>
    <p:extLst>
      <p:ext uri="{BB962C8B-B14F-4D97-AF65-F5344CB8AC3E}">
        <p14:creationId xmlns:p14="http://schemas.microsoft.com/office/powerpoint/2010/main" val="270969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586F62D-A223-4E5D-B49C-A90DB717E5CC}"/>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760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8838-080D-468D-9A11-74109C393512}"/>
              </a:ext>
            </a:extLst>
          </p:cNvPr>
          <p:cNvSpPr>
            <a:spLocks noGrp="1"/>
          </p:cNvSpPr>
          <p:nvPr>
            <p:ph type="title"/>
          </p:nvPr>
        </p:nvSpPr>
        <p:spPr/>
        <p:txBody>
          <a:bodyPr>
            <a:normAutofit/>
          </a:bodyPr>
          <a:lstStyle/>
          <a:p>
            <a:pPr algn="ctr"/>
            <a:r>
              <a:rPr lang="fa-IR" sz="6600" dirty="0">
                <a:solidFill>
                  <a:srgbClr val="C00000"/>
                </a:solidFill>
                <a:cs typeface="B Titr" panose="00000700000000000000" pitchFamily="2" charset="-78"/>
              </a:rPr>
              <a:t>كليات</a:t>
            </a:r>
            <a:r>
              <a:rPr lang="fa-IR" sz="6600" dirty="0">
                <a:cs typeface="B Titr" panose="00000700000000000000" pitchFamily="2" charset="-78"/>
              </a:rPr>
              <a:t> </a:t>
            </a:r>
          </a:p>
        </p:txBody>
      </p:sp>
      <p:sp>
        <p:nvSpPr>
          <p:cNvPr id="3" name="Content Placeholder 2">
            <a:extLst>
              <a:ext uri="{FF2B5EF4-FFF2-40B4-BE49-F238E27FC236}">
                <a16:creationId xmlns:a16="http://schemas.microsoft.com/office/drawing/2014/main" id="{57F77219-2CE0-4DDF-A00E-57858DCF96E7}"/>
              </a:ext>
            </a:extLst>
          </p:cNvPr>
          <p:cNvSpPr>
            <a:spLocks noGrp="1"/>
          </p:cNvSpPr>
          <p:nvPr>
            <p:ph idx="1"/>
          </p:nvPr>
        </p:nvSpPr>
        <p:spPr>
          <a:xfrm>
            <a:off x="1063752" y="1953629"/>
            <a:ext cx="10058400" cy="4050792"/>
          </a:xfrm>
        </p:spPr>
        <p:txBody>
          <a:bodyPr>
            <a:normAutofit fontScale="92500" lnSpcReduction="10000"/>
          </a:bodyPr>
          <a:lstStyle/>
          <a:p>
            <a:pPr marL="0" indent="0">
              <a:buNone/>
            </a:pPr>
            <a:r>
              <a:rPr lang="fa-IR" dirty="0">
                <a:latin typeface="Arial" panose="020B0604020202020204" pitchFamily="34" charset="0"/>
                <a:cs typeface="Arial" panose="020B0604020202020204" pitchFamily="34" charset="0"/>
              </a:rPr>
              <a:t>بروسلوز، بيشتر يك بيماري شغلي است و يكي از بيماري هاي مشترك  بين انسان و حيوانات (زئونوز) است كه به صورت حاد، تحت حاد يا مزمن، عارض مي شود و در حيوانات، بيشتر موجب گرفتاري دستگاه  تناسلي ادراري و در انسان، معمولا باعث ايجاد تب، تعريق، ضعف و بيحالي و كاهش وزن ، مي گردد .</a:t>
            </a:r>
          </a:p>
          <a:p>
            <a:pPr marL="0" indent="0">
              <a:buNone/>
            </a:pPr>
            <a:r>
              <a:rPr lang="fa-IR" dirty="0">
                <a:latin typeface="Arial" panose="020B0604020202020204" pitchFamily="34" charset="0"/>
                <a:cs typeface="Arial" panose="020B0604020202020204" pitchFamily="34" charset="0"/>
              </a:rPr>
              <a:t> زيان هاي اقتصادي :</a:t>
            </a:r>
          </a:p>
          <a:p>
            <a:pPr marL="0" indent="0">
              <a:buNone/>
            </a:pPr>
            <a:r>
              <a:rPr lang="fa-IR" dirty="0">
                <a:latin typeface="Arial" panose="020B0604020202020204" pitchFamily="34" charset="0"/>
                <a:cs typeface="Arial" panose="020B0604020202020204" pitchFamily="34" charset="0"/>
              </a:rPr>
              <a:t>1 ) در اثر سقط برّه ها و گوساله ها از جمعيت اين حيوانات كاسته، مي شود و نهايتا، موجب كاهش شير و گوشت مورد نياز مملكت مي گردد.</a:t>
            </a:r>
          </a:p>
          <a:p>
            <a:pPr marL="0" indent="0">
              <a:buNone/>
            </a:pPr>
            <a:r>
              <a:rPr lang="fa-IR" dirty="0">
                <a:latin typeface="Arial" panose="020B0604020202020204" pitchFamily="34" charset="0"/>
                <a:cs typeface="Arial" panose="020B0604020202020204" pitchFamily="34" charset="0"/>
              </a:rPr>
              <a:t>2 ) گوساله ها و برّه هاي نارسي كه زنده متولد مي شوند در آينده، حيوانات ضعيف، كم شير و كم گوشتي را تشكيل خواهند داد</a:t>
            </a:r>
          </a:p>
          <a:p>
            <a:pPr marL="0" indent="0">
              <a:buNone/>
            </a:pPr>
            <a:r>
              <a:rPr lang="fa-IR" dirty="0">
                <a:latin typeface="Arial" panose="020B0604020202020204" pitchFamily="34" charset="0"/>
                <a:cs typeface="Arial" panose="020B0604020202020204" pitchFamily="34" charset="0"/>
              </a:rPr>
              <a:t>3 ) دام هاي آلوده، دچار كاهش وزن و كاهش شير مي گردند و از اين طريق نيز بر اقتصاد جامعه زيان هائي وارد ميشود.</a:t>
            </a:r>
          </a:p>
          <a:p>
            <a:pPr marL="0" indent="0">
              <a:buNone/>
            </a:pPr>
            <a:r>
              <a:rPr lang="fa-IR" dirty="0">
                <a:latin typeface="Arial" panose="020B0604020202020204" pitchFamily="34" charset="0"/>
                <a:cs typeface="Arial" panose="020B0604020202020204" pitchFamily="34" charset="0"/>
              </a:rPr>
              <a:t>4 ) هرچه شيوع بيماري در بين دام ها بيشتر باشد انسان هاي بيشتري را آلوده نموده و از طريق تحميل مخارج درمان، و از كار انداختن نيرو و توان دامداران و كشاورزان ، زيان هاي فراواني را به بار مي آورد.</a:t>
            </a:r>
          </a:p>
          <a:p>
            <a:pPr marL="0" indent="0">
              <a:buNone/>
            </a:pPr>
            <a:r>
              <a:rPr lang="fa-IR" dirty="0">
                <a:latin typeface="Arial" panose="020B0604020202020204" pitchFamily="34" charset="0"/>
                <a:cs typeface="Arial" panose="020B0604020202020204" pitchFamily="34" charset="0"/>
              </a:rPr>
              <a:t>5 ) بدون شك زيان هاي اقتصادي براي كشورهاي در حال پيشرفت،  زيان هاي سياسي و وابستگي به كشورهاي استثمارگر و فرصت طلب، را در پي خواهد داشت .</a:t>
            </a:r>
          </a:p>
        </p:txBody>
      </p:sp>
    </p:spTree>
    <p:extLst>
      <p:ext uri="{BB962C8B-B14F-4D97-AF65-F5344CB8AC3E}">
        <p14:creationId xmlns:p14="http://schemas.microsoft.com/office/powerpoint/2010/main" val="95089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6785-3607-48AE-A30F-20305A13AC2F}"/>
              </a:ext>
            </a:extLst>
          </p:cNvPr>
          <p:cNvSpPr>
            <a:spLocks noGrp="1"/>
          </p:cNvSpPr>
          <p:nvPr>
            <p:ph type="title"/>
          </p:nvPr>
        </p:nvSpPr>
        <p:spPr/>
        <p:txBody>
          <a:bodyPr>
            <a:normAutofit/>
          </a:bodyPr>
          <a:lstStyle/>
          <a:p>
            <a:pPr algn="r"/>
            <a:r>
              <a:rPr lang="fa-IR" sz="3600" b="1" dirty="0">
                <a:solidFill>
                  <a:schemeClr val="tx1"/>
                </a:solidFill>
              </a:rPr>
              <a:t>آخرین وضعیت بیماری تب مالت در سال 1402</a:t>
            </a:r>
          </a:p>
        </p:txBody>
      </p:sp>
      <p:sp>
        <p:nvSpPr>
          <p:cNvPr id="3" name="Content Placeholder 2">
            <a:extLst>
              <a:ext uri="{FF2B5EF4-FFF2-40B4-BE49-F238E27FC236}">
                <a16:creationId xmlns:a16="http://schemas.microsoft.com/office/drawing/2014/main" id="{7A9FCE14-D9DF-437E-8ED8-BC7FDBF29EEC}"/>
              </a:ext>
            </a:extLst>
          </p:cNvPr>
          <p:cNvSpPr>
            <a:spLocks noGrp="1"/>
          </p:cNvSpPr>
          <p:nvPr>
            <p:ph idx="1"/>
          </p:nvPr>
        </p:nvSpPr>
        <p:spPr>
          <a:xfrm>
            <a:off x="1136960" y="2093976"/>
            <a:ext cx="10058400" cy="4050792"/>
          </a:xfrm>
        </p:spPr>
        <p:txBody>
          <a:bodyPr/>
          <a:lstStyle/>
          <a:p>
            <a:pPr marL="0" indent="0">
              <a:buNone/>
            </a:pPr>
            <a:r>
              <a:rPr lang="fa-IR" dirty="0">
                <a:latin typeface="Arial" panose="020B0604020202020204" pitchFamily="34" charset="0"/>
                <a:cs typeface="Arial" panose="020B0604020202020204" pitchFamily="34" charset="0"/>
              </a:rPr>
              <a:t>براساس اطلاعات مرکز مدیریت بیماریهای واگیر  میزان بروز این بیماری از سال 1357 تا سال 1368 سیر صعودی داشته بطوریکه روند بیماری از 40 درصد هزار نفر جمعیت در سال 1357 به ترتیب به حدود 110 در سال 1361 و 170 در سال 1368 رسیده که بدنبال آن با اقدامات موثر از قبیل واکسیناسیون فراگیر دامها توسط سازمان دامپزشکی و نیز افزایش کارخانه های شیر پاستوریزه و مواد لبنی و نیز ارتقاء سطح آگاهی مردم در این زمینه ها بتدریج این میزان کاهش و در سال 1379 به 24 درصد هزار نفر جمعیت رسیده که البته در سالهای بعد به علت تغییرات برنامه واکسیناسیون فراگیر دامی با یک افزایش مختصری مجدداً سیر صعودی داشته که به دنبال توجه این سازمان این روند تا سال 1386 کنترل و به میزان 30 درصد هزار نفر جمعیت رسیده است از سال 1386 تا سال 1390روند کاهشی داشته و سپس تا </a:t>
            </a:r>
            <a:r>
              <a:rPr lang="fa-IR" u="sng" dirty="0">
                <a:solidFill>
                  <a:srgbClr val="C00000"/>
                </a:solidFill>
                <a:latin typeface="Arial" panose="020B0604020202020204" pitchFamily="34" charset="0"/>
                <a:cs typeface="Arial" panose="020B0604020202020204" pitchFamily="34" charset="0"/>
              </a:rPr>
              <a:t>سال 1402</a:t>
            </a:r>
            <a:r>
              <a:rPr lang="fa-IR" u="sng" dirty="0">
                <a:latin typeface="Arial" panose="020B0604020202020204" pitchFamily="34" charset="0"/>
                <a:cs typeface="Arial" panose="020B0604020202020204" pitchFamily="34" charset="0"/>
              </a:rPr>
              <a:t> به میزان25 در صد هزار نفر جمعیت  باتعداد </a:t>
            </a:r>
            <a:r>
              <a:rPr lang="fa-IR" u="sng" dirty="0">
                <a:solidFill>
                  <a:srgbClr val="C00000"/>
                </a:solidFill>
                <a:latin typeface="Arial" panose="020B0604020202020204" pitchFamily="34" charset="0"/>
                <a:cs typeface="Arial" panose="020B0604020202020204" pitchFamily="34" charset="0"/>
              </a:rPr>
              <a:t>21436</a:t>
            </a:r>
            <a:r>
              <a:rPr lang="fa-IR" u="sng" dirty="0">
                <a:latin typeface="Arial" panose="020B0604020202020204" pitchFamily="34" charset="0"/>
                <a:cs typeface="Arial" panose="020B0604020202020204" pitchFamily="34" charset="0"/>
              </a:rPr>
              <a:t> مورد رسیده است</a:t>
            </a:r>
            <a:r>
              <a:rPr lang="fa-IR"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6735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64BF-A3B9-4239-B847-AC9D5FE681CF}"/>
              </a:ext>
            </a:extLst>
          </p:cNvPr>
          <p:cNvSpPr>
            <a:spLocks noGrp="1"/>
          </p:cNvSpPr>
          <p:nvPr>
            <p:ph type="title"/>
          </p:nvPr>
        </p:nvSpPr>
        <p:spPr/>
        <p:txBody>
          <a:bodyPr/>
          <a:lstStyle/>
          <a:p>
            <a:pPr algn="ctr"/>
            <a:r>
              <a:rPr lang="fa-IR" b="1" dirty="0">
                <a:solidFill>
                  <a:srgbClr val="C00000"/>
                </a:solidFill>
                <a:latin typeface="Arial" panose="020B0604020202020204" pitchFamily="34" charset="0"/>
                <a:cs typeface="Arial" panose="020B0604020202020204" pitchFamily="34" charset="0"/>
              </a:rPr>
              <a:t>تب مالت </a:t>
            </a:r>
          </a:p>
        </p:txBody>
      </p:sp>
      <p:sp>
        <p:nvSpPr>
          <p:cNvPr id="3" name="Content Placeholder 2">
            <a:extLst>
              <a:ext uri="{FF2B5EF4-FFF2-40B4-BE49-F238E27FC236}">
                <a16:creationId xmlns:a16="http://schemas.microsoft.com/office/drawing/2014/main" id="{3ADDFA11-47BB-4734-BD1E-8CB6FFBD6F4B}"/>
              </a:ext>
            </a:extLst>
          </p:cNvPr>
          <p:cNvSpPr>
            <a:spLocks noGrp="1"/>
          </p:cNvSpPr>
          <p:nvPr>
            <p:ph idx="1"/>
          </p:nvPr>
        </p:nvSpPr>
        <p:spPr/>
        <p:txBody>
          <a:bodyPr/>
          <a:lstStyle/>
          <a:p>
            <a:pPr>
              <a:buFont typeface="Wingdings" panose="05000000000000000000" pitchFamily="2" charset="2"/>
              <a:buChar char="Ø"/>
            </a:pPr>
            <a:r>
              <a:rPr lang="fa-IR" dirty="0">
                <a:latin typeface="Arial" panose="020B0604020202020204" pitchFamily="34" charset="0"/>
                <a:cs typeface="Arial" panose="020B0604020202020204" pitchFamily="34" charset="0"/>
              </a:rPr>
              <a:t>بیماری در تمامی سنین وجود دارد ولی وفور آن در سنین 20-30 سالگی میباشد، یعنی نیروی فعال و کارآمد کشور در معرض خطر این بیماری هستند. </a:t>
            </a:r>
          </a:p>
          <a:p>
            <a:pPr>
              <a:buFont typeface="Wingdings" panose="05000000000000000000" pitchFamily="2" charset="2"/>
              <a:buChar char="Ø"/>
            </a:pPr>
            <a:r>
              <a:rPr lang="fa-IR" dirty="0">
                <a:latin typeface="Arial" panose="020B0604020202020204" pitchFamily="34" charset="0"/>
                <a:cs typeface="Arial" panose="020B0604020202020204" pitchFamily="34" charset="0"/>
              </a:rPr>
              <a:t>- بیماری در هر دو جنس دیده میشود ولی با اختلاف کمی در جنس (مذکر 55/4 درصد) بیشتر از جنس (مؤنث 44/6 درصد) دیده میشود. </a:t>
            </a:r>
          </a:p>
          <a:p>
            <a:pPr>
              <a:buFont typeface="Wingdings" panose="05000000000000000000" pitchFamily="2" charset="2"/>
              <a:buChar char="Ø"/>
            </a:pPr>
            <a:r>
              <a:rPr lang="fa-IR" dirty="0">
                <a:latin typeface="Arial" panose="020B0604020202020204" pitchFamily="34" charset="0"/>
                <a:cs typeface="Arial" panose="020B0604020202020204" pitchFamily="34" charset="0"/>
              </a:rPr>
              <a:t>- بیماری را نمیتوان انحصاراً یک بیماری شغلی محسوب نمود ولی شغل به عنوان یک عامل خطر در ابتلا به بیماری  مطرح می باشد.</a:t>
            </a:r>
          </a:p>
          <a:p>
            <a:pPr>
              <a:buFont typeface="Wingdings" panose="05000000000000000000" pitchFamily="2" charset="2"/>
              <a:buChar char="Ø"/>
            </a:pPr>
            <a:r>
              <a:rPr lang="fa-IR" dirty="0">
                <a:latin typeface="Arial" panose="020B0604020202020204" pitchFamily="34" charset="0"/>
                <a:cs typeface="Arial" panose="020B0604020202020204" pitchFamily="34" charset="0"/>
              </a:rPr>
              <a:t> بیماری در تمام فصول وجود دارد اما در فصل بهار و تابستان همزمان با فصل زایش و شیردهی دامها بیشتر دیده میشود.</a:t>
            </a:r>
          </a:p>
          <a:p>
            <a:pPr>
              <a:buFont typeface="Wingdings" panose="05000000000000000000" pitchFamily="2" charset="2"/>
              <a:buChar char="Ø"/>
            </a:pPr>
            <a:r>
              <a:rPr lang="fa-IR" dirty="0">
                <a:latin typeface="Arial" panose="020B0604020202020204" pitchFamily="34" charset="0"/>
                <a:cs typeface="Arial" panose="020B0604020202020204" pitchFamily="34" charset="0"/>
              </a:rPr>
              <a:t> بیماری در منطقه روستایی (77 درصد) بیشتر از منطقه شهری (23درصد) میباشد که مرتبط با تماس با دام آلوده و استفاده از فرآوردههای لبنی غیرپاستوریزه در مناطق روستایی میباشد.</a:t>
            </a:r>
          </a:p>
        </p:txBody>
      </p:sp>
    </p:spTree>
    <p:extLst>
      <p:ext uri="{BB962C8B-B14F-4D97-AF65-F5344CB8AC3E}">
        <p14:creationId xmlns:p14="http://schemas.microsoft.com/office/powerpoint/2010/main" val="288182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CC7D-B8DF-465E-BDEF-2AFCDE3851BE}"/>
              </a:ext>
            </a:extLst>
          </p:cNvPr>
          <p:cNvSpPr>
            <a:spLocks noGrp="1"/>
          </p:cNvSpPr>
          <p:nvPr>
            <p:ph type="title"/>
          </p:nvPr>
        </p:nvSpPr>
        <p:spPr>
          <a:xfrm>
            <a:off x="1069848" y="512064"/>
            <a:ext cx="10058400" cy="1609344"/>
          </a:xfrm>
        </p:spPr>
        <p:txBody>
          <a:bodyPr>
            <a:normAutofit/>
          </a:bodyPr>
          <a:lstStyle/>
          <a:p>
            <a:pPr algn="r"/>
            <a:r>
              <a:rPr lang="fa-IR" sz="4400" dirty="0">
                <a:solidFill>
                  <a:srgbClr val="C00000"/>
                </a:solidFill>
                <a:cs typeface="B Titr" panose="00000700000000000000" pitchFamily="2" charset="-78"/>
              </a:rPr>
              <a:t>عامل بیماری </a:t>
            </a:r>
          </a:p>
        </p:txBody>
      </p:sp>
      <p:sp>
        <p:nvSpPr>
          <p:cNvPr id="3" name="Content Placeholder 2">
            <a:extLst>
              <a:ext uri="{FF2B5EF4-FFF2-40B4-BE49-F238E27FC236}">
                <a16:creationId xmlns:a16="http://schemas.microsoft.com/office/drawing/2014/main" id="{49B10C29-C6EF-4D44-BB7B-912CB9E9AB8A}"/>
              </a:ext>
            </a:extLst>
          </p:cNvPr>
          <p:cNvSpPr>
            <a:spLocks noGrp="1"/>
          </p:cNvSpPr>
          <p:nvPr>
            <p:ph idx="1"/>
          </p:nvPr>
        </p:nvSpPr>
        <p:spPr/>
        <p:txBody>
          <a:bodyPr/>
          <a:lstStyle/>
          <a:p>
            <a:pPr marL="0" indent="0">
              <a:buNone/>
            </a:pPr>
            <a:r>
              <a:rPr lang="fa-IR" dirty="0">
                <a:latin typeface="Arial" panose="020B0604020202020204" pitchFamily="34" charset="0"/>
                <a:cs typeface="Arial" panose="020B0604020202020204" pitchFamily="34" charset="0"/>
              </a:rPr>
              <a:t>4 نوع بروسلا به عنوان عامل اکثر عفونتهای بروسلوز (بیماری تب مالت) در انسان تشخیص داده شده است:</a:t>
            </a:r>
          </a:p>
          <a:p>
            <a:pPr>
              <a:buFont typeface="Wingdings" panose="05000000000000000000" pitchFamily="2" charset="2"/>
              <a:buChar char="ü"/>
            </a:pPr>
            <a:r>
              <a:rPr lang="fa-IR" dirty="0">
                <a:latin typeface="Arial" panose="020B0604020202020204" pitchFamily="34" charset="0"/>
                <a:cs typeface="Arial" panose="020B0604020202020204" pitchFamily="34" charset="0"/>
              </a:rPr>
              <a:t>بروسلا ملي تنسيس</a:t>
            </a:r>
          </a:p>
          <a:p>
            <a:pPr>
              <a:buFont typeface="Wingdings" panose="05000000000000000000" pitchFamily="2" charset="2"/>
              <a:buChar char="ü"/>
            </a:pPr>
            <a:r>
              <a:rPr lang="fa-IR" dirty="0">
                <a:latin typeface="Arial" panose="020B0604020202020204" pitchFamily="34" charset="0"/>
                <a:cs typeface="Arial" panose="020B0604020202020204" pitchFamily="34" charset="0"/>
              </a:rPr>
              <a:t> بروسلا آبورتوس</a:t>
            </a:r>
          </a:p>
          <a:p>
            <a:pPr>
              <a:buFont typeface="Wingdings" panose="05000000000000000000" pitchFamily="2" charset="2"/>
              <a:buChar char="ü"/>
            </a:pPr>
            <a:r>
              <a:rPr lang="fa-IR" dirty="0">
                <a:latin typeface="Arial" panose="020B0604020202020204" pitchFamily="34" charset="0"/>
                <a:cs typeface="Arial" panose="020B0604020202020204" pitchFamily="34" charset="0"/>
              </a:rPr>
              <a:t> بروسلا سوئيس</a:t>
            </a:r>
          </a:p>
          <a:p>
            <a:pPr>
              <a:buFont typeface="Wingdings" panose="05000000000000000000" pitchFamily="2" charset="2"/>
              <a:buChar char="ü"/>
            </a:pPr>
            <a:r>
              <a:rPr lang="fa-IR" dirty="0">
                <a:latin typeface="Arial" panose="020B0604020202020204" pitchFamily="34" charset="0"/>
                <a:cs typeface="Arial" panose="020B0604020202020204" pitchFamily="34" charset="0"/>
              </a:rPr>
              <a:t>هرچند بروسلا كنيس نيز ممكن است بيماريزا واقع شود و در مجموع   ، سويه هائي از بروسلا كه در غشاء خارجي خود داراي ليپوپلي ساكاريد كمتري هستند از ويرولانس كمتري نيز برخوردارند.</a:t>
            </a:r>
          </a:p>
        </p:txBody>
      </p:sp>
    </p:spTree>
    <p:extLst>
      <p:ext uri="{BB962C8B-B14F-4D97-AF65-F5344CB8AC3E}">
        <p14:creationId xmlns:p14="http://schemas.microsoft.com/office/powerpoint/2010/main" val="406870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2703-98DC-4D3C-98D4-0599DD32A102}"/>
              </a:ext>
            </a:extLst>
          </p:cNvPr>
          <p:cNvSpPr>
            <a:spLocks noGrp="1"/>
          </p:cNvSpPr>
          <p:nvPr>
            <p:ph type="title"/>
          </p:nvPr>
        </p:nvSpPr>
        <p:spPr>
          <a:xfrm>
            <a:off x="1069848" y="964734"/>
            <a:ext cx="10058400" cy="1129242"/>
          </a:xfrm>
        </p:spPr>
        <p:txBody>
          <a:bodyPr>
            <a:normAutofit fontScale="90000"/>
          </a:bodyPr>
          <a:lstStyle/>
          <a:p>
            <a:pPr algn="r"/>
            <a:r>
              <a:rPr lang="fa-IR" dirty="0">
                <a:cs typeface="B Titr" panose="00000700000000000000" pitchFamily="2" charset="-78"/>
              </a:rPr>
              <a:t>بروسلا ملي تنسيس </a:t>
            </a:r>
            <a:br>
              <a:rPr lang="fa-IR" dirty="0">
                <a:cs typeface="B Titr" panose="00000700000000000000" pitchFamily="2" charset="-78"/>
              </a:rPr>
            </a:br>
            <a:endParaRPr lang="fa-IR" dirty="0">
              <a:cs typeface="B Titr" panose="00000700000000000000" pitchFamily="2" charset="-78"/>
            </a:endParaRPr>
          </a:p>
        </p:txBody>
      </p:sp>
      <p:sp>
        <p:nvSpPr>
          <p:cNvPr id="3" name="Content Placeholder 2">
            <a:extLst>
              <a:ext uri="{FF2B5EF4-FFF2-40B4-BE49-F238E27FC236}">
                <a16:creationId xmlns:a16="http://schemas.microsoft.com/office/drawing/2014/main" id="{6F58C9A8-2155-49D9-8977-D1EBA48DADBD}"/>
              </a:ext>
            </a:extLst>
          </p:cNvPr>
          <p:cNvSpPr>
            <a:spLocks noGrp="1"/>
          </p:cNvSpPr>
          <p:nvPr>
            <p:ph idx="1"/>
          </p:nvPr>
        </p:nvSpPr>
        <p:spPr>
          <a:xfrm>
            <a:off x="1069848" y="1912690"/>
            <a:ext cx="10058400" cy="2147582"/>
          </a:xfrm>
        </p:spPr>
        <p:txBody>
          <a:bodyPr/>
          <a:lstStyle/>
          <a:p>
            <a:r>
              <a:rPr lang="fa-IR" dirty="0">
                <a:latin typeface="Arial" panose="020B0604020202020204" pitchFamily="34" charset="0"/>
                <a:cs typeface="Arial" panose="020B0604020202020204" pitchFamily="34" charset="0"/>
              </a:rPr>
              <a:t>اکثر موارد عفونت بروسلا ملی تنسیس در ارتباط با تماس مستقیم و غیرمستقیم با گوسفند یا بز آلوده و یا فرآورده های آنها می باشد.دیگر انواع میزبانان منجمله گاو و شتر منابع قابل اهمیتی در برخی نواحی بوده اما ً احتمالا مسئول تعداد کمی از عفونت ها می باشند. </a:t>
            </a:r>
          </a:p>
          <a:p>
            <a:r>
              <a:rPr lang="fa-IR" dirty="0">
                <a:latin typeface="Arial" panose="020B0604020202020204" pitchFamily="34" charset="0"/>
                <a:cs typeface="Arial" panose="020B0604020202020204" pitchFamily="34" charset="0"/>
              </a:rPr>
              <a:t>بر طبق تعداد موارد گزارش شده و همچنین در ارتباط با شدت بیماری، بروسلا ملی تنسیس مهمترین عامل بروسلوز انسان بوده، هرچند انتشار جغرافیایی آن محدودتر از بروسلاآبورتوس است.</a:t>
            </a:r>
          </a:p>
          <a:p>
            <a:r>
              <a:rPr lang="fa-IR" dirty="0">
                <a:latin typeface="Arial" panose="020B0604020202020204" pitchFamily="34" charset="0"/>
                <a:cs typeface="Arial" panose="020B0604020202020204" pitchFamily="34" charset="0"/>
              </a:rPr>
              <a:t> سروتایپ 1 بروسلا ملی تنسیس به عنوان تایپ بومی ایران شناخته شده است. </a:t>
            </a:r>
          </a:p>
          <a:p>
            <a:endParaRPr lang="fa-I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417F665-B9DD-448E-935A-236CA0B1E28B}"/>
              </a:ext>
            </a:extLst>
          </p:cNvPr>
          <p:cNvPicPr>
            <a:picLocks noChangeAspect="1"/>
          </p:cNvPicPr>
          <p:nvPr/>
        </p:nvPicPr>
        <p:blipFill>
          <a:blip r:embed="rId2"/>
          <a:stretch>
            <a:fillRect/>
          </a:stretch>
        </p:blipFill>
        <p:spPr>
          <a:xfrm>
            <a:off x="2298583" y="4172506"/>
            <a:ext cx="2852257" cy="2354130"/>
          </a:xfrm>
          <a:prstGeom prst="rect">
            <a:avLst/>
          </a:prstGeom>
        </p:spPr>
      </p:pic>
      <p:pic>
        <p:nvPicPr>
          <p:cNvPr id="5" name="Picture 4">
            <a:extLst>
              <a:ext uri="{FF2B5EF4-FFF2-40B4-BE49-F238E27FC236}">
                <a16:creationId xmlns:a16="http://schemas.microsoft.com/office/drawing/2014/main" id="{5AF7DFD3-3E39-479B-967B-CC2C2750B366}"/>
              </a:ext>
            </a:extLst>
          </p:cNvPr>
          <p:cNvPicPr>
            <a:picLocks noChangeAspect="1"/>
          </p:cNvPicPr>
          <p:nvPr/>
        </p:nvPicPr>
        <p:blipFill>
          <a:blip r:embed="rId3"/>
          <a:stretch>
            <a:fillRect/>
          </a:stretch>
        </p:blipFill>
        <p:spPr>
          <a:xfrm>
            <a:off x="5920832" y="4172506"/>
            <a:ext cx="3357692" cy="2354130"/>
          </a:xfrm>
          <a:prstGeom prst="rect">
            <a:avLst/>
          </a:prstGeom>
        </p:spPr>
      </p:pic>
    </p:spTree>
    <p:extLst>
      <p:ext uri="{BB962C8B-B14F-4D97-AF65-F5344CB8AC3E}">
        <p14:creationId xmlns:p14="http://schemas.microsoft.com/office/powerpoint/2010/main" val="956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0F5F-243A-434A-AAD3-622780FFBF61}"/>
              </a:ext>
            </a:extLst>
          </p:cNvPr>
          <p:cNvSpPr>
            <a:spLocks noGrp="1"/>
          </p:cNvSpPr>
          <p:nvPr>
            <p:ph type="title"/>
          </p:nvPr>
        </p:nvSpPr>
        <p:spPr/>
        <p:txBody>
          <a:bodyPr>
            <a:normAutofit/>
          </a:bodyPr>
          <a:lstStyle/>
          <a:p>
            <a:pPr algn="r"/>
            <a:r>
              <a:rPr lang="fa-IR" sz="4800" dirty="0">
                <a:cs typeface="B Titr" panose="00000700000000000000" pitchFamily="2" charset="-78"/>
              </a:rPr>
              <a:t>بروسلا آبورتوس </a:t>
            </a:r>
            <a:r>
              <a:rPr lang="en-US" sz="4800" dirty="0">
                <a:cs typeface="B Titr" panose="00000700000000000000" pitchFamily="2" charset="-78"/>
              </a:rPr>
              <a:t>Abortus Brucella)</a:t>
            </a:r>
            <a:r>
              <a:rPr lang="fa-IR" sz="4800" dirty="0">
                <a:cs typeface="B Titr" panose="00000700000000000000" pitchFamily="2" charset="-78"/>
              </a:rPr>
              <a:t>)</a:t>
            </a:r>
          </a:p>
        </p:txBody>
      </p:sp>
      <p:sp>
        <p:nvSpPr>
          <p:cNvPr id="3" name="Content Placeholder 2">
            <a:extLst>
              <a:ext uri="{FF2B5EF4-FFF2-40B4-BE49-F238E27FC236}">
                <a16:creationId xmlns:a16="http://schemas.microsoft.com/office/drawing/2014/main" id="{B930C4B0-4FDF-47A7-9355-A0CDD090E4BC}"/>
              </a:ext>
            </a:extLst>
          </p:cNvPr>
          <p:cNvSpPr>
            <a:spLocks noGrp="1"/>
          </p:cNvSpPr>
          <p:nvPr>
            <p:ph idx="1"/>
          </p:nvPr>
        </p:nvSpPr>
        <p:spPr/>
        <p:txBody>
          <a:bodyPr/>
          <a:lstStyle/>
          <a:p>
            <a:r>
              <a:rPr lang="fa-IR" dirty="0">
                <a:latin typeface="Arial" panose="020B0604020202020204" pitchFamily="34" charset="0"/>
                <a:cs typeface="Arial" panose="020B0604020202020204" pitchFamily="34" charset="0"/>
              </a:rPr>
              <a:t>بروسلا آبورتوس کمتر از بروسلا ملی تنسیس برای انسان بیماریزا بوده و نسبت بیشتری از عفونت ها خفیف یا بدون علامت بوده است. </a:t>
            </a:r>
          </a:p>
          <a:p>
            <a:r>
              <a:rPr lang="fa-IR" dirty="0">
                <a:latin typeface="Arial" panose="020B0604020202020204" pitchFamily="34" charset="0"/>
                <a:cs typeface="Arial" panose="020B0604020202020204" pitchFamily="34" charset="0"/>
              </a:rPr>
              <a:t>گاو مهمترین منشاء عفونت بوده اما دیگر انواع حیوانات مانند گاومیش، شتر و گاو کوهاندار تبتی میتوانند از اهمیت محلی برخوردار باشند.</a:t>
            </a:r>
          </a:p>
          <a:p>
            <a:r>
              <a:rPr lang="fa-IR" dirty="0">
                <a:latin typeface="Arial" panose="020B0604020202020204" pitchFamily="34" charset="0"/>
                <a:cs typeface="Arial" panose="020B0604020202020204" pitchFamily="34" charset="0"/>
              </a:rPr>
              <a:t> گاهی موارد شیوع عفونت بروسال آبورتوس در گلههای گوسفند در نتیجه تماس با گاوهای آلوده اتفاق می افتد. </a:t>
            </a:r>
          </a:p>
          <a:p>
            <a:r>
              <a:rPr lang="fa-IR" dirty="0">
                <a:latin typeface="Arial" panose="020B0604020202020204" pitchFamily="34" charset="0"/>
                <a:cs typeface="Arial" panose="020B0604020202020204" pitchFamily="34" charset="0"/>
              </a:rPr>
              <a:t>بیوتایپ3 بروسال آبورتوس به عنوان تایپ بومی ایران شناخته شده است.</a:t>
            </a:r>
          </a:p>
        </p:txBody>
      </p:sp>
    </p:spTree>
    <p:extLst>
      <p:ext uri="{BB962C8B-B14F-4D97-AF65-F5344CB8AC3E}">
        <p14:creationId xmlns:p14="http://schemas.microsoft.com/office/powerpoint/2010/main" val="413671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0551-CD81-4F41-9E57-C96EAB845EC2}"/>
              </a:ext>
            </a:extLst>
          </p:cNvPr>
          <p:cNvSpPr>
            <a:spLocks noGrp="1"/>
          </p:cNvSpPr>
          <p:nvPr>
            <p:ph type="title"/>
          </p:nvPr>
        </p:nvSpPr>
        <p:spPr>
          <a:xfrm>
            <a:off x="1069848" y="512064"/>
            <a:ext cx="10058400" cy="1609344"/>
          </a:xfrm>
        </p:spPr>
        <p:txBody>
          <a:bodyPr/>
          <a:lstStyle/>
          <a:p>
            <a:pPr algn="r"/>
            <a:r>
              <a:rPr lang="fa-IR" dirty="0">
                <a:cs typeface="B Titr" panose="00000700000000000000" pitchFamily="2" charset="-78"/>
              </a:rPr>
              <a:t>بروسلا سوئیس </a:t>
            </a:r>
            <a:r>
              <a:rPr lang="en-US" dirty="0" err="1">
                <a:cs typeface="B Titr" panose="00000700000000000000" pitchFamily="2" charset="-78"/>
              </a:rPr>
              <a:t>Suis</a:t>
            </a:r>
            <a:r>
              <a:rPr lang="en-US" dirty="0">
                <a:cs typeface="B Titr" panose="00000700000000000000" pitchFamily="2" charset="-78"/>
              </a:rPr>
              <a:t> Brucella) </a:t>
            </a:r>
            <a:r>
              <a:rPr lang="fa-IR" dirty="0">
                <a:cs typeface="B Titr" panose="00000700000000000000" pitchFamily="2" charset="-78"/>
              </a:rPr>
              <a:t>)</a:t>
            </a:r>
          </a:p>
        </p:txBody>
      </p:sp>
      <p:sp>
        <p:nvSpPr>
          <p:cNvPr id="3" name="Content Placeholder 2">
            <a:extLst>
              <a:ext uri="{FF2B5EF4-FFF2-40B4-BE49-F238E27FC236}">
                <a16:creationId xmlns:a16="http://schemas.microsoft.com/office/drawing/2014/main" id="{1CBF0E6A-89D1-4E68-8D0E-3FF3BF80E111}"/>
              </a:ext>
            </a:extLst>
          </p:cNvPr>
          <p:cNvSpPr>
            <a:spLocks noGrp="1"/>
          </p:cNvSpPr>
          <p:nvPr>
            <p:ph idx="1"/>
          </p:nvPr>
        </p:nvSpPr>
        <p:spPr/>
        <p:txBody>
          <a:bodyPr/>
          <a:lstStyle/>
          <a:p>
            <a:r>
              <a:rPr lang="fa-IR" dirty="0">
                <a:latin typeface="Arial" panose="020B0604020202020204" pitchFamily="34" charset="0"/>
                <a:cs typeface="Arial" panose="020B0604020202020204" pitchFamily="34" charset="0"/>
              </a:rPr>
              <a:t>عامل سقط جنین خوک است. </a:t>
            </a:r>
          </a:p>
          <a:p>
            <a:r>
              <a:rPr lang="fa-IR" dirty="0">
                <a:latin typeface="Arial" panose="020B0604020202020204" pitchFamily="34" charset="0"/>
                <a:cs typeface="Arial" panose="020B0604020202020204" pitchFamily="34" charset="0"/>
              </a:rPr>
              <a:t>انتشار جغرافیایی محدودتر نسبت به  بروسلا آبورتوس یا بروسلا ملی تنسیس </a:t>
            </a:r>
          </a:p>
          <a:p>
            <a:r>
              <a:rPr lang="fa-IR" dirty="0">
                <a:latin typeface="Arial" panose="020B0604020202020204" pitchFamily="34" charset="0"/>
                <a:cs typeface="Arial" panose="020B0604020202020204" pitchFamily="34" charset="0"/>
              </a:rPr>
              <a:t>خصوصیات ویژه هر یک از بیوتایپ ها</a:t>
            </a:r>
          </a:p>
          <a:p>
            <a:r>
              <a:rPr lang="fa-IR" dirty="0">
                <a:latin typeface="Arial" panose="020B0604020202020204" pitchFamily="34" charset="0"/>
                <a:cs typeface="Arial" panose="020B0604020202020204" pitchFamily="34" charset="0"/>
              </a:rPr>
              <a:t>بایوتایپ های 1و3 بروسلا سوئیس  عامل اکثر عفونتهای انسانی منتقله از خوک</a:t>
            </a:r>
          </a:p>
        </p:txBody>
      </p:sp>
      <p:pic>
        <p:nvPicPr>
          <p:cNvPr id="4" name="Picture 3">
            <a:extLst>
              <a:ext uri="{FF2B5EF4-FFF2-40B4-BE49-F238E27FC236}">
                <a16:creationId xmlns:a16="http://schemas.microsoft.com/office/drawing/2014/main" id="{EF40B0A7-0DA7-4CD8-8235-4F08419DE83C}"/>
              </a:ext>
            </a:extLst>
          </p:cNvPr>
          <p:cNvPicPr>
            <a:picLocks noChangeAspect="1"/>
          </p:cNvPicPr>
          <p:nvPr/>
        </p:nvPicPr>
        <p:blipFill>
          <a:blip r:embed="rId2"/>
          <a:stretch>
            <a:fillRect/>
          </a:stretch>
        </p:blipFill>
        <p:spPr>
          <a:xfrm>
            <a:off x="868686" y="1952741"/>
            <a:ext cx="2428187" cy="2241753"/>
          </a:xfrm>
          <a:prstGeom prst="rect">
            <a:avLst/>
          </a:prstGeom>
        </p:spPr>
      </p:pic>
    </p:spTree>
    <p:extLst>
      <p:ext uri="{BB962C8B-B14F-4D97-AF65-F5344CB8AC3E}">
        <p14:creationId xmlns:p14="http://schemas.microsoft.com/office/powerpoint/2010/main" val="37641475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Facet</Template>
  <TotalTime>188</TotalTime>
  <Words>2184</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Aller Light</vt:lpstr>
      <vt:lpstr>Arial</vt:lpstr>
      <vt:lpstr>Rockwell</vt:lpstr>
      <vt:lpstr>Rockwell Condensed</vt:lpstr>
      <vt:lpstr>Wingdings</vt:lpstr>
      <vt:lpstr>Wood Type</vt:lpstr>
      <vt:lpstr>تب مالت (بیماری هزار چهره )</vt:lpstr>
      <vt:lpstr>هدف کلی  </vt:lpstr>
      <vt:lpstr>كليات </vt:lpstr>
      <vt:lpstr>آخرین وضعیت بیماری تب مالت در سال 1402</vt:lpstr>
      <vt:lpstr>تب مالت </vt:lpstr>
      <vt:lpstr>عامل بیماری </vt:lpstr>
      <vt:lpstr>بروسلا ملي تنسيس  </vt:lpstr>
      <vt:lpstr>بروسلا آبورتوس Abortus Brucella))</vt:lpstr>
      <vt:lpstr>بروسلا سوئیس Suis Brucella) )</vt:lpstr>
      <vt:lpstr>بروسلا کنیس</vt:lpstr>
      <vt:lpstr>PowerPoint Presentation</vt:lpstr>
      <vt:lpstr>PowerPoint Presentation</vt:lpstr>
      <vt:lpstr>راه های سرایت بیماری  </vt:lpstr>
      <vt:lpstr>دوره‌ نهفتگی: </vt:lpstr>
      <vt:lpstr>علائم بیماری </vt:lpstr>
      <vt:lpstr>PowerPoint Presentation</vt:lpstr>
      <vt:lpstr>مراقبت بیماری   مراقبت یک وسیله کلیدی برای مدیریت برنامه های پیشگیری و کنترل بیماری است</vt:lpstr>
      <vt:lpstr>عوامل مؤثر بر کاهش میزان بروز و شیوع بروسلوز (بیماری تب مالت) در انسان: </vt:lpstr>
      <vt:lpstr>وظایف و فعالیتهای سطح محیطی(مراکز شهری و روستایی ) </vt:lpstr>
      <vt:lpstr>تشخیص آزمایشگاهی بیماری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تب مالت</dc:title>
  <dc:creator>Mrs.Mirzaeii</dc:creator>
  <cp:lastModifiedBy>Mrs.Mirzaeii</cp:lastModifiedBy>
  <cp:revision>22</cp:revision>
  <dcterms:created xsi:type="dcterms:W3CDTF">2025-06-28T08:07:07Z</dcterms:created>
  <dcterms:modified xsi:type="dcterms:W3CDTF">2025-07-02T07:44:46Z</dcterms:modified>
</cp:coreProperties>
</file>